
<file path=[Content_Types].xml><?xml version="1.0" encoding="utf-8"?>
<Types xmlns="http://schemas.openxmlformats.org/package/2006/content-types">
  <Default Extension="png" ContentType="image/png"/>
  <Default Extension="bin" ContentType="vide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1" r:id="rId2"/>
    <p:sldId id="282" r:id="rId3"/>
    <p:sldId id="320" r:id="rId4"/>
    <p:sldId id="321" r:id="rId5"/>
    <p:sldId id="284" r:id="rId6"/>
    <p:sldId id="285" r:id="rId7"/>
    <p:sldId id="317" r:id="rId8"/>
    <p:sldId id="323" r:id="rId9"/>
    <p:sldId id="286" r:id="rId10"/>
    <p:sldId id="288" r:id="rId11"/>
    <p:sldId id="316" r:id="rId12"/>
    <p:sldId id="287" r:id="rId13"/>
    <p:sldId id="290" r:id="rId14"/>
    <p:sldId id="324" r:id="rId15"/>
    <p:sldId id="297" r:id="rId16"/>
    <p:sldId id="325" r:id="rId17"/>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65" charset="-128"/>
        <a:cs typeface="+mn-cs"/>
      </a:defRPr>
    </a:lvl5pPr>
    <a:lvl6pPr marL="2286000" algn="l" defTabSz="914400" rtl="0" eaLnBrk="1" latinLnBrk="0" hangingPunct="1">
      <a:defRPr sz="2400" kern="1200">
        <a:solidFill>
          <a:schemeClr val="tx1"/>
        </a:solidFill>
        <a:latin typeface="Arial" charset="0"/>
        <a:ea typeface="ＭＳ Ｐゴシック" pitchFamily="-65" charset="-128"/>
        <a:cs typeface="+mn-cs"/>
      </a:defRPr>
    </a:lvl6pPr>
    <a:lvl7pPr marL="2743200" algn="l" defTabSz="914400" rtl="0" eaLnBrk="1" latinLnBrk="0" hangingPunct="1">
      <a:defRPr sz="2400" kern="1200">
        <a:solidFill>
          <a:schemeClr val="tx1"/>
        </a:solidFill>
        <a:latin typeface="Arial" charset="0"/>
        <a:ea typeface="ＭＳ Ｐゴシック" pitchFamily="-65" charset="-128"/>
        <a:cs typeface="+mn-cs"/>
      </a:defRPr>
    </a:lvl7pPr>
    <a:lvl8pPr marL="3200400" algn="l" defTabSz="914400" rtl="0" eaLnBrk="1" latinLnBrk="0" hangingPunct="1">
      <a:defRPr sz="2400" kern="1200">
        <a:solidFill>
          <a:schemeClr val="tx1"/>
        </a:solidFill>
        <a:latin typeface="Arial" charset="0"/>
        <a:ea typeface="ＭＳ Ｐゴシック" pitchFamily="-65" charset="-128"/>
        <a:cs typeface="+mn-cs"/>
      </a:defRPr>
    </a:lvl8pPr>
    <a:lvl9pPr marL="3657600" algn="l" defTabSz="914400" rtl="0" eaLnBrk="1" latinLnBrk="0" hangingPunct="1">
      <a:defRPr sz="2400"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83" autoAdjust="0"/>
  </p:normalViewPr>
  <p:slideViewPr>
    <p:cSldViewPr>
      <p:cViewPr varScale="1">
        <p:scale>
          <a:sx n="125" d="100"/>
          <a:sy n="125" d="100"/>
        </p:scale>
        <p:origin x="1194"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mackdo\Desktop\Dropbox\Length%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mackdo\Desktop\Dropbox\Length%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mackdo\Desktop\Dropbox\Length%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Low Erosion Region</a:t>
            </a:r>
          </a:p>
        </c:rich>
      </c:tx>
      <c:layout>
        <c:manualLayout>
          <c:xMode val="edge"/>
          <c:yMode val="edge"/>
          <c:x val="0.33475694444444454"/>
          <c:y val="2.0454545454545458E-2"/>
        </c:manualLayout>
      </c:layout>
      <c:overlay val="0"/>
    </c:title>
    <c:autoTitleDeleted val="0"/>
    <c:plotArea>
      <c:layout/>
      <c:barChart>
        <c:barDir val="col"/>
        <c:grouping val="clustered"/>
        <c:varyColors val="0"/>
        <c:ser>
          <c:idx val="0"/>
          <c:order val="0"/>
          <c:invertIfNegative val="0"/>
          <c:cat>
            <c:strRef>
              <c:f>Composite2!$G$3:$G$24</c:f>
              <c:strCache>
                <c:ptCount val="22"/>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More</c:v>
                </c:pt>
              </c:strCache>
            </c:strRef>
          </c:cat>
          <c:val>
            <c:numRef>
              <c:f>Composite2!$H$3:$H$24</c:f>
              <c:numCache>
                <c:formatCode>General</c:formatCode>
                <c:ptCount val="22"/>
                <c:pt idx="0">
                  <c:v>0</c:v>
                </c:pt>
                <c:pt idx="1">
                  <c:v>0</c:v>
                </c:pt>
                <c:pt idx="2">
                  <c:v>13</c:v>
                </c:pt>
                <c:pt idx="3">
                  <c:v>22</c:v>
                </c:pt>
                <c:pt idx="4">
                  <c:v>36</c:v>
                </c:pt>
                <c:pt idx="5">
                  <c:v>23</c:v>
                </c:pt>
                <c:pt idx="6">
                  <c:v>18</c:v>
                </c:pt>
                <c:pt idx="7">
                  <c:v>18</c:v>
                </c:pt>
                <c:pt idx="8">
                  <c:v>16</c:v>
                </c:pt>
                <c:pt idx="9">
                  <c:v>6</c:v>
                </c:pt>
                <c:pt idx="10">
                  <c:v>4</c:v>
                </c:pt>
                <c:pt idx="11">
                  <c:v>2</c:v>
                </c:pt>
                <c:pt idx="12">
                  <c:v>2</c:v>
                </c:pt>
                <c:pt idx="13">
                  <c:v>4</c:v>
                </c:pt>
                <c:pt idx="14">
                  <c:v>1</c:v>
                </c:pt>
                <c:pt idx="15">
                  <c:v>2</c:v>
                </c:pt>
                <c:pt idx="16">
                  <c:v>0</c:v>
                </c:pt>
                <c:pt idx="17">
                  <c:v>0</c:v>
                </c:pt>
                <c:pt idx="18">
                  <c:v>0</c:v>
                </c:pt>
                <c:pt idx="19">
                  <c:v>0</c:v>
                </c:pt>
                <c:pt idx="20">
                  <c:v>0</c:v>
                </c:pt>
                <c:pt idx="21">
                  <c:v>1</c:v>
                </c:pt>
              </c:numCache>
            </c:numRef>
          </c:val>
        </c:ser>
        <c:dLbls>
          <c:showLegendKey val="0"/>
          <c:showVal val="0"/>
          <c:showCatName val="0"/>
          <c:showSerName val="0"/>
          <c:showPercent val="0"/>
          <c:showBubbleSize val="0"/>
        </c:dLbls>
        <c:gapWidth val="150"/>
        <c:axId val="306486248"/>
        <c:axId val="306043448"/>
      </c:barChart>
      <c:catAx>
        <c:axId val="306486248"/>
        <c:scaling>
          <c:orientation val="minMax"/>
        </c:scaling>
        <c:delete val="0"/>
        <c:axPos val="b"/>
        <c:title>
          <c:tx>
            <c:rich>
              <a:bodyPr/>
              <a:lstStyle/>
              <a:p>
                <a:pPr>
                  <a:defRPr/>
                </a:pPr>
                <a:r>
                  <a:rPr lang="en-US" dirty="0" smtClean="0"/>
                  <a:t>Length (</a:t>
                </a:r>
                <a:r>
                  <a:rPr lang="en-US" dirty="0"/>
                  <a:t>nm)</a:t>
                </a:r>
              </a:p>
            </c:rich>
          </c:tx>
          <c:layout/>
          <c:overlay val="0"/>
        </c:title>
        <c:numFmt formatCode="General" sourceLinked="1"/>
        <c:majorTickMark val="out"/>
        <c:minorTickMark val="none"/>
        <c:tickLblPos val="nextTo"/>
        <c:crossAx val="306043448"/>
        <c:crosses val="autoZero"/>
        <c:auto val="1"/>
        <c:lblAlgn val="ctr"/>
        <c:lblOffset val="100"/>
        <c:noMultiLvlLbl val="0"/>
      </c:catAx>
      <c:valAx>
        <c:axId val="306043448"/>
        <c:scaling>
          <c:orientation val="minMax"/>
        </c:scaling>
        <c:delete val="0"/>
        <c:axPos val="l"/>
        <c:title>
          <c:tx>
            <c:rich>
              <a:bodyPr/>
              <a:lstStyle/>
              <a:p>
                <a:pPr>
                  <a:defRPr/>
                </a:pPr>
                <a:r>
                  <a:rPr lang="en-US" sz="1200" dirty="0"/>
                  <a:t>Number of Cracks</a:t>
                </a:r>
              </a:p>
            </c:rich>
          </c:tx>
          <c:layout/>
          <c:overlay val="0"/>
        </c:title>
        <c:numFmt formatCode="General" sourceLinked="1"/>
        <c:majorTickMark val="out"/>
        <c:minorTickMark val="none"/>
        <c:tickLblPos val="nextTo"/>
        <c:crossAx val="3064862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Mild Erosion Region</a:t>
            </a:r>
          </a:p>
        </c:rich>
      </c:tx>
      <c:layout>
        <c:manualLayout>
          <c:xMode val="edge"/>
          <c:yMode val="edge"/>
          <c:x val="0.35708333333333331"/>
          <c:y val="1.8165413982343115E-2"/>
        </c:manualLayout>
      </c:layout>
      <c:overlay val="0"/>
    </c:title>
    <c:autoTitleDeleted val="0"/>
    <c:plotArea>
      <c:layout/>
      <c:barChart>
        <c:barDir val="col"/>
        <c:grouping val="clustered"/>
        <c:varyColors val="0"/>
        <c:ser>
          <c:idx val="0"/>
          <c:order val="0"/>
          <c:tx>
            <c:v>Frequency</c:v>
          </c:tx>
          <c:invertIfNegative val="0"/>
          <c:cat>
            <c:strRef>
              <c:f>Composite2!$G$26:$G$47</c:f>
              <c:strCache>
                <c:ptCount val="22"/>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More</c:v>
                </c:pt>
              </c:strCache>
            </c:strRef>
          </c:cat>
          <c:val>
            <c:numRef>
              <c:f>Composite2!$H$26:$H$47</c:f>
              <c:numCache>
                <c:formatCode>General</c:formatCode>
                <c:ptCount val="22"/>
                <c:pt idx="0">
                  <c:v>0</c:v>
                </c:pt>
                <c:pt idx="1">
                  <c:v>3</c:v>
                </c:pt>
                <c:pt idx="2">
                  <c:v>62</c:v>
                </c:pt>
                <c:pt idx="3">
                  <c:v>85</c:v>
                </c:pt>
                <c:pt idx="4">
                  <c:v>94</c:v>
                </c:pt>
                <c:pt idx="5">
                  <c:v>92</c:v>
                </c:pt>
                <c:pt idx="6">
                  <c:v>68</c:v>
                </c:pt>
                <c:pt idx="7">
                  <c:v>61</c:v>
                </c:pt>
                <c:pt idx="8">
                  <c:v>51</c:v>
                </c:pt>
                <c:pt idx="9">
                  <c:v>44</c:v>
                </c:pt>
                <c:pt idx="10">
                  <c:v>26</c:v>
                </c:pt>
                <c:pt idx="11">
                  <c:v>18</c:v>
                </c:pt>
                <c:pt idx="12">
                  <c:v>10</c:v>
                </c:pt>
                <c:pt idx="13">
                  <c:v>11</c:v>
                </c:pt>
                <c:pt idx="14">
                  <c:v>11</c:v>
                </c:pt>
                <c:pt idx="15">
                  <c:v>5</c:v>
                </c:pt>
                <c:pt idx="16">
                  <c:v>5</c:v>
                </c:pt>
                <c:pt idx="17">
                  <c:v>4</c:v>
                </c:pt>
                <c:pt idx="18">
                  <c:v>3</c:v>
                </c:pt>
                <c:pt idx="19">
                  <c:v>2</c:v>
                </c:pt>
                <c:pt idx="20">
                  <c:v>1</c:v>
                </c:pt>
                <c:pt idx="21">
                  <c:v>7</c:v>
                </c:pt>
              </c:numCache>
            </c:numRef>
          </c:val>
        </c:ser>
        <c:dLbls>
          <c:showLegendKey val="0"/>
          <c:showVal val="0"/>
          <c:showCatName val="0"/>
          <c:showSerName val="0"/>
          <c:showPercent val="0"/>
          <c:showBubbleSize val="0"/>
        </c:dLbls>
        <c:gapWidth val="150"/>
        <c:axId val="306055152"/>
        <c:axId val="306055536"/>
      </c:barChart>
      <c:catAx>
        <c:axId val="306055152"/>
        <c:scaling>
          <c:orientation val="minMax"/>
        </c:scaling>
        <c:delete val="0"/>
        <c:axPos val="b"/>
        <c:title>
          <c:tx>
            <c:rich>
              <a:bodyPr/>
              <a:lstStyle/>
              <a:p>
                <a:pPr>
                  <a:defRPr/>
                </a:pPr>
                <a:r>
                  <a:rPr lang="en-US" b="1" dirty="0" smtClean="0"/>
                  <a:t>Length (</a:t>
                </a:r>
                <a:r>
                  <a:rPr lang="en-US" b="1" dirty="0"/>
                  <a:t>nm)</a:t>
                </a:r>
              </a:p>
            </c:rich>
          </c:tx>
          <c:layout>
            <c:manualLayout>
              <c:xMode val="edge"/>
              <c:yMode val="edge"/>
              <c:x val="0.47386920384951892"/>
              <c:y val="0.84719040801717982"/>
            </c:manualLayout>
          </c:layout>
          <c:overlay val="0"/>
        </c:title>
        <c:numFmt formatCode="General" sourceLinked="0"/>
        <c:majorTickMark val="out"/>
        <c:minorTickMark val="none"/>
        <c:tickLblPos val="nextTo"/>
        <c:crossAx val="306055536"/>
        <c:crosses val="autoZero"/>
        <c:auto val="1"/>
        <c:lblAlgn val="ctr"/>
        <c:lblOffset val="100"/>
        <c:noMultiLvlLbl val="0"/>
      </c:catAx>
      <c:valAx>
        <c:axId val="306055536"/>
        <c:scaling>
          <c:orientation val="minMax"/>
        </c:scaling>
        <c:delete val="0"/>
        <c:axPos val="l"/>
        <c:title>
          <c:tx>
            <c:rich>
              <a:bodyPr/>
              <a:lstStyle/>
              <a:p>
                <a:pPr>
                  <a:defRPr/>
                </a:pPr>
                <a:r>
                  <a:rPr lang="en-US" sz="1200" dirty="0"/>
                  <a:t>Number</a:t>
                </a:r>
                <a:r>
                  <a:rPr lang="en-US" sz="1200" baseline="0" dirty="0"/>
                  <a:t> of Cracks</a:t>
                </a:r>
                <a:endParaRPr lang="en-US" sz="1200" dirty="0"/>
              </a:p>
            </c:rich>
          </c:tx>
          <c:layout/>
          <c:overlay val="0"/>
        </c:title>
        <c:numFmt formatCode="General" sourceLinked="1"/>
        <c:majorTickMark val="out"/>
        <c:minorTickMark val="none"/>
        <c:tickLblPos val="nextTo"/>
        <c:crossAx val="30605515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High</a:t>
            </a:r>
            <a:r>
              <a:rPr lang="en-US" baseline="0" dirty="0"/>
              <a:t> Erosion Region</a:t>
            </a:r>
            <a:endParaRPr lang="en-US" dirty="0"/>
          </a:p>
        </c:rich>
      </c:tx>
      <c:layout>
        <c:manualLayout>
          <c:xMode val="edge"/>
          <c:yMode val="edge"/>
          <c:x val="0.32673611111111112"/>
          <c:y val="6.1065378191362443E-2"/>
        </c:manualLayout>
      </c:layout>
      <c:overlay val="0"/>
    </c:title>
    <c:autoTitleDeleted val="0"/>
    <c:plotArea>
      <c:layout/>
      <c:barChart>
        <c:barDir val="col"/>
        <c:grouping val="clustered"/>
        <c:varyColors val="0"/>
        <c:ser>
          <c:idx val="0"/>
          <c:order val="0"/>
          <c:tx>
            <c:v>Frequency</c:v>
          </c:tx>
          <c:invertIfNegative val="0"/>
          <c:cat>
            <c:strRef>
              <c:f>Composite2!$G$50:$G$71</c:f>
              <c:strCache>
                <c:ptCount val="22"/>
                <c:pt idx="0">
                  <c:v>0</c:v>
                </c:pt>
                <c:pt idx="1">
                  <c:v>100</c:v>
                </c:pt>
                <c:pt idx="2">
                  <c:v>200</c:v>
                </c:pt>
                <c:pt idx="3">
                  <c:v>300</c:v>
                </c:pt>
                <c:pt idx="4">
                  <c:v>400</c:v>
                </c:pt>
                <c:pt idx="5">
                  <c:v>500</c:v>
                </c:pt>
                <c:pt idx="6">
                  <c:v>600</c:v>
                </c:pt>
                <c:pt idx="7">
                  <c:v>700</c:v>
                </c:pt>
                <c:pt idx="8">
                  <c:v>800</c:v>
                </c:pt>
                <c:pt idx="9">
                  <c:v>900</c:v>
                </c:pt>
                <c:pt idx="10">
                  <c:v>1000</c:v>
                </c:pt>
                <c:pt idx="11">
                  <c:v>1100</c:v>
                </c:pt>
                <c:pt idx="12">
                  <c:v>1200</c:v>
                </c:pt>
                <c:pt idx="13">
                  <c:v>1300</c:v>
                </c:pt>
                <c:pt idx="14">
                  <c:v>1400</c:v>
                </c:pt>
                <c:pt idx="15">
                  <c:v>1500</c:v>
                </c:pt>
                <c:pt idx="16">
                  <c:v>1600</c:v>
                </c:pt>
                <c:pt idx="17">
                  <c:v>1700</c:v>
                </c:pt>
                <c:pt idx="18">
                  <c:v>1800</c:v>
                </c:pt>
                <c:pt idx="19">
                  <c:v>1900</c:v>
                </c:pt>
                <c:pt idx="20">
                  <c:v>2000</c:v>
                </c:pt>
                <c:pt idx="21">
                  <c:v>More</c:v>
                </c:pt>
              </c:strCache>
            </c:strRef>
          </c:cat>
          <c:val>
            <c:numRef>
              <c:f>Composite2!$H$50:$H$71</c:f>
              <c:numCache>
                <c:formatCode>General</c:formatCode>
                <c:ptCount val="22"/>
                <c:pt idx="0">
                  <c:v>0</c:v>
                </c:pt>
                <c:pt idx="1">
                  <c:v>18</c:v>
                </c:pt>
                <c:pt idx="2">
                  <c:v>145</c:v>
                </c:pt>
                <c:pt idx="3">
                  <c:v>172</c:v>
                </c:pt>
                <c:pt idx="4">
                  <c:v>150</c:v>
                </c:pt>
                <c:pt idx="5">
                  <c:v>94</c:v>
                </c:pt>
                <c:pt idx="6">
                  <c:v>81</c:v>
                </c:pt>
                <c:pt idx="7">
                  <c:v>61</c:v>
                </c:pt>
                <c:pt idx="8">
                  <c:v>49</c:v>
                </c:pt>
                <c:pt idx="9">
                  <c:v>40</c:v>
                </c:pt>
                <c:pt idx="10">
                  <c:v>26</c:v>
                </c:pt>
                <c:pt idx="11">
                  <c:v>24</c:v>
                </c:pt>
                <c:pt idx="12">
                  <c:v>15</c:v>
                </c:pt>
                <c:pt idx="13">
                  <c:v>16</c:v>
                </c:pt>
                <c:pt idx="14">
                  <c:v>12</c:v>
                </c:pt>
                <c:pt idx="15">
                  <c:v>3</c:v>
                </c:pt>
                <c:pt idx="16">
                  <c:v>4</c:v>
                </c:pt>
                <c:pt idx="17">
                  <c:v>4</c:v>
                </c:pt>
                <c:pt idx="18">
                  <c:v>2</c:v>
                </c:pt>
                <c:pt idx="19">
                  <c:v>0</c:v>
                </c:pt>
                <c:pt idx="20">
                  <c:v>3</c:v>
                </c:pt>
                <c:pt idx="21">
                  <c:v>8</c:v>
                </c:pt>
              </c:numCache>
            </c:numRef>
          </c:val>
        </c:ser>
        <c:dLbls>
          <c:showLegendKey val="0"/>
          <c:showVal val="0"/>
          <c:showCatName val="0"/>
          <c:showSerName val="0"/>
          <c:showPercent val="0"/>
          <c:showBubbleSize val="0"/>
        </c:dLbls>
        <c:gapWidth val="150"/>
        <c:axId val="306552824"/>
        <c:axId val="306562424"/>
      </c:barChart>
      <c:catAx>
        <c:axId val="306552824"/>
        <c:scaling>
          <c:orientation val="minMax"/>
        </c:scaling>
        <c:delete val="0"/>
        <c:axPos val="b"/>
        <c:title>
          <c:tx>
            <c:rich>
              <a:bodyPr/>
              <a:lstStyle/>
              <a:p>
                <a:pPr>
                  <a:defRPr/>
                </a:pPr>
                <a:r>
                  <a:rPr lang="en-US" dirty="0" smtClean="0"/>
                  <a:t>Length (</a:t>
                </a:r>
                <a:r>
                  <a:rPr lang="en-US" dirty="0"/>
                  <a:t>nm)</a:t>
                </a:r>
              </a:p>
            </c:rich>
          </c:tx>
          <c:layout/>
          <c:overlay val="0"/>
        </c:title>
        <c:numFmt formatCode="General" sourceLinked="0"/>
        <c:majorTickMark val="out"/>
        <c:minorTickMark val="none"/>
        <c:tickLblPos val="nextTo"/>
        <c:crossAx val="306562424"/>
        <c:crosses val="autoZero"/>
        <c:auto val="1"/>
        <c:lblAlgn val="ctr"/>
        <c:lblOffset val="100"/>
        <c:noMultiLvlLbl val="0"/>
      </c:catAx>
      <c:valAx>
        <c:axId val="306562424"/>
        <c:scaling>
          <c:orientation val="minMax"/>
        </c:scaling>
        <c:delete val="0"/>
        <c:axPos val="l"/>
        <c:title>
          <c:tx>
            <c:rich>
              <a:bodyPr/>
              <a:lstStyle/>
              <a:p>
                <a:pPr>
                  <a:defRPr/>
                </a:pPr>
                <a:r>
                  <a:rPr lang="en-US" sz="1200" b="1" dirty="0"/>
                  <a:t>Number of Cracks</a:t>
                </a:r>
              </a:p>
            </c:rich>
          </c:tx>
          <c:layout/>
          <c:overlay val="0"/>
        </c:title>
        <c:numFmt formatCode="General" sourceLinked="1"/>
        <c:majorTickMark val="out"/>
        <c:minorTickMark val="none"/>
        <c:tickLblPos val="nextTo"/>
        <c:crossAx val="30655282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7557" tIns="48779" rIns="97557" bIns="48779" rtlCol="0"/>
          <a:lstStyle>
            <a:lvl1pPr algn="l" fontAlgn="auto">
              <a:spcBef>
                <a:spcPts val="0"/>
              </a:spcBef>
              <a:spcAft>
                <a:spcPts val="0"/>
              </a:spcAft>
              <a:defRPr sz="1300">
                <a:latin typeface="+mn-lt"/>
                <a:ea typeface="+mn-ea"/>
              </a:defRPr>
            </a:lvl1pPr>
          </a:lstStyle>
          <a:p>
            <a:pPr>
              <a:defRPr/>
            </a:pPr>
            <a:endParaRPr lang="en-US"/>
          </a:p>
        </p:txBody>
      </p:sp>
      <p:sp>
        <p:nvSpPr>
          <p:cNvPr id="3" name="Date Placeholder 2"/>
          <p:cNvSpPr>
            <a:spLocks noGrp="1"/>
          </p:cNvSpPr>
          <p:nvPr>
            <p:ph type="dt" idx="1"/>
          </p:nvPr>
        </p:nvSpPr>
        <p:spPr>
          <a:xfrm>
            <a:off x="4021138" y="0"/>
            <a:ext cx="3076575" cy="511175"/>
          </a:xfrm>
          <a:prstGeom prst="rect">
            <a:avLst/>
          </a:prstGeom>
        </p:spPr>
        <p:txBody>
          <a:bodyPr vert="horz" wrap="square" lIns="97557" tIns="48779" rIns="97557" bIns="48779" numCol="1" anchor="t" anchorCtr="0" compatLnSpc="1">
            <a:prstTxWarp prst="textNoShape">
              <a:avLst/>
            </a:prstTxWarp>
          </a:bodyPr>
          <a:lstStyle>
            <a:lvl1pPr algn="r">
              <a:defRPr sz="1300">
                <a:latin typeface="Calibri" pitchFamily="-65" charset="0"/>
              </a:defRPr>
            </a:lvl1pPr>
          </a:lstStyle>
          <a:p>
            <a:fld id="{8B903F58-336D-4CCB-8D85-750BB4C0DE64}" type="datetime1">
              <a:rPr lang="en-US"/>
              <a:pPr/>
              <a:t>5/7/2014</a:t>
            </a:fld>
            <a:endParaRPr lang="en-US"/>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7557" tIns="48779" rIns="97557" bIns="48779" rtlCol="0" anchor="ctr"/>
          <a:lstStyle/>
          <a:p>
            <a:pPr lvl="0"/>
            <a:endParaRPr lang="en-US"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7557" tIns="48779" rIns="97557" bIns="487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7557" tIns="48779" rIns="97557" bIns="48779" rtlCol="0" anchor="b"/>
          <a:lstStyle>
            <a:lvl1pPr algn="l" fontAlgn="auto">
              <a:spcBef>
                <a:spcPts val="0"/>
              </a:spcBef>
              <a:spcAft>
                <a:spcPts val="0"/>
              </a:spcAft>
              <a:defRPr sz="13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wrap="square" lIns="97557" tIns="48779" rIns="97557" bIns="48779" numCol="1" anchor="b" anchorCtr="0" compatLnSpc="1">
            <a:prstTxWarp prst="textNoShape">
              <a:avLst/>
            </a:prstTxWarp>
          </a:bodyPr>
          <a:lstStyle>
            <a:lvl1pPr algn="r">
              <a:defRPr sz="1300">
                <a:latin typeface="Calibri" pitchFamily="-65" charset="0"/>
              </a:defRPr>
            </a:lvl1pPr>
          </a:lstStyle>
          <a:p>
            <a:fld id="{5BBDC339-789B-44F9-8B45-921719D65E69}" type="slidenum">
              <a:rPr lang="en-US"/>
              <a:pPr/>
              <a:t>‹#›</a:t>
            </a:fld>
            <a:endParaRPr lang="en-US"/>
          </a:p>
        </p:txBody>
      </p:sp>
    </p:spTree>
    <p:extLst>
      <p:ext uri="{BB962C8B-B14F-4D97-AF65-F5344CB8AC3E}">
        <p14:creationId xmlns:p14="http://schemas.microsoft.com/office/powerpoint/2010/main" val="2834104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a:lstStyle/>
          <a:p>
            <a:fld id="{6D8A469B-A1E3-42DA-B247-3084E6B7EB21}" type="slidenum">
              <a:rPr lang="en-US"/>
              <a:pPr/>
              <a:t>1</a:t>
            </a:fld>
            <a:endParaRPr lang="en-US"/>
          </a:p>
        </p:txBody>
      </p:sp>
    </p:spTree>
    <p:extLst>
      <p:ext uri="{BB962C8B-B14F-4D97-AF65-F5344CB8AC3E}">
        <p14:creationId xmlns:p14="http://schemas.microsoft.com/office/powerpoint/2010/main" val="81937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a:lstStyle/>
          <a:p>
            <a:fld id="{127A10C6-18B9-40A2-AC2B-D5F42702C04C}" type="slidenum">
              <a:rPr lang="en-US"/>
              <a:pPr/>
              <a:t>2</a:t>
            </a:fld>
            <a:endParaRPr lang="en-US"/>
          </a:p>
        </p:txBody>
      </p:sp>
    </p:spTree>
    <p:extLst>
      <p:ext uri="{BB962C8B-B14F-4D97-AF65-F5344CB8AC3E}">
        <p14:creationId xmlns:p14="http://schemas.microsoft.com/office/powerpoint/2010/main" val="386663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C339-789B-44F9-8B45-921719D65E69}" type="slidenum">
              <a:rPr lang="en-US" smtClean="0"/>
              <a:pPr/>
              <a:t>4</a:t>
            </a:fld>
            <a:endParaRPr lang="en-US"/>
          </a:p>
        </p:txBody>
      </p:sp>
    </p:spTree>
    <p:extLst>
      <p:ext uri="{BB962C8B-B14F-4D97-AF65-F5344CB8AC3E}">
        <p14:creationId xmlns:p14="http://schemas.microsoft.com/office/powerpoint/2010/main" val="967739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21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DC339-789B-44F9-8B45-921719D65E69}" type="slidenum">
              <a:rPr lang="en-US" smtClean="0"/>
              <a:pPr/>
              <a:t>11</a:t>
            </a:fld>
            <a:endParaRPr lang="en-US"/>
          </a:p>
        </p:txBody>
      </p:sp>
    </p:spTree>
    <p:extLst>
      <p:ext uri="{BB962C8B-B14F-4D97-AF65-F5344CB8AC3E}">
        <p14:creationId xmlns:p14="http://schemas.microsoft.com/office/powerpoint/2010/main" val="346549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a:lstStyle/>
          <a:p>
            <a:fld id="{999070B9-5EDA-4C90-8BD3-19B7A20B119F}" type="slidenum">
              <a:rPr lang="en-US"/>
              <a:pPr/>
              <a:t>12</a:t>
            </a:fld>
            <a:endParaRPr lang="en-US"/>
          </a:p>
        </p:txBody>
      </p:sp>
    </p:spTree>
    <p:extLst>
      <p:ext uri="{BB962C8B-B14F-4D97-AF65-F5344CB8AC3E}">
        <p14:creationId xmlns:p14="http://schemas.microsoft.com/office/powerpoint/2010/main" val="108035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85B8A-85FC-42BE-A8FC-C74110772FD2}" type="slidenum">
              <a:rPr lang="en-US" smtClean="0"/>
              <a:pPr/>
              <a:t>14</a:t>
            </a:fld>
            <a:endParaRPr lang="en-US"/>
          </a:p>
        </p:txBody>
      </p:sp>
    </p:spTree>
    <p:extLst>
      <p:ext uri="{BB962C8B-B14F-4D97-AF65-F5344CB8AC3E}">
        <p14:creationId xmlns:p14="http://schemas.microsoft.com/office/powerpoint/2010/main" val="2099307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E234E6C-DE67-4A88-8203-B9E79308AC4B}" type="datetime1">
              <a:rPr lang="en-US"/>
              <a:pPr/>
              <a:t>5/7/2014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EC7F5B5-7A7F-4F75-90F6-A2865D7B900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7D4DD2-B968-4835-B251-027408B9F7C1}" type="datetime1">
              <a:rPr lang="en-US"/>
              <a:pPr/>
              <a:t>5/7/2014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868AA0-DC44-491A-9CF7-DF037FE2808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DADE6FF-2344-4EC6-82B1-420F708C2581}" type="datetime1">
              <a:rPr lang="en-US"/>
              <a:pPr/>
              <a:t>5/7/2014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F5805B-1667-49C3-A950-ABE6915060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15DB6E0-3052-4E59-B366-E3BDD73D76EA}" type="datetime1">
              <a:rPr lang="en-US"/>
              <a:pPr/>
              <a:t>5/7/2014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2A6EE0-E1B2-45CA-85CB-1D13A884657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7F053CF-7A8B-4A0D-908B-D50DA2D771D4}" type="datetime1">
              <a:rPr lang="en-US"/>
              <a:pPr/>
              <a:t>5/7/2014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3FEEA2-41FF-4E95-A495-945597B1B29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C46845D-7E7A-4A11-91FF-FB60F1098922}" type="datetime1">
              <a:rPr lang="en-US"/>
              <a:pPr/>
              <a:t>5/7/2014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53ACF1-456D-4E16-9B8C-7BF5AC1F31C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4C8B08F-E741-45B6-8A73-B7C0AD332083}" type="datetime1">
              <a:rPr lang="en-US"/>
              <a:pPr/>
              <a:t>5/7/2014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4B1A9B6-7EFD-4904-BC30-F3D19BA1BB2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212ECC3-55F2-4FE8-B390-21664F40C040}" type="datetime1">
              <a:rPr lang="en-US"/>
              <a:pPr/>
              <a:t>5/7/2014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C02C126-54CE-48A2-85F7-CDB17CBC8DA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1A3062C-A06C-4535-B12D-217915C527E0}" type="datetime1">
              <a:rPr lang="en-US"/>
              <a:pPr/>
              <a:t>5/7/2014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8A6833C-35A4-4B98-AD95-369909DBE9A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99A0BA4-E8F4-486F-BF2C-EA1D6B4B67E4}" type="datetime1">
              <a:rPr lang="en-US"/>
              <a:pPr/>
              <a:t>5/7/2014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4D5E1D-DE9D-4E7E-AD8D-BBDB47CC8E3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1745122-CCEE-4B0E-A60C-CCA8DC521C9C}" type="datetime1">
              <a:rPr lang="en-US"/>
              <a:pPr/>
              <a:t>5/7/2014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657B560-B067-49C9-9557-0839A11571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defRPr>
            </a:lvl1pPr>
          </a:lstStyle>
          <a:p>
            <a:fld id="{0D19624F-EB73-470C-A9F7-9CBF16BFAAD6}" type="datetime1">
              <a:rPr lang="en-US"/>
              <a:pPr/>
              <a:t>5/7/2014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defRPr>
            </a:lvl1pPr>
          </a:lstStyle>
          <a:p>
            <a:fld id="{4F4D8C77-2F17-4985-B31E-D96982E936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65" charset="-128"/>
          <a:cs typeface="+mj-cs"/>
        </a:defRPr>
      </a:lvl1pPr>
      <a:lvl2pPr algn="ctr" rtl="0" eaLnBrk="0" fontAlgn="base" hangingPunct="0">
        <a:spcBef>
          <a:spcPct val="0"/>
        </a:spcBef>
        <a:spcAft>
          <a:spcPct val="0"/>
        </a:spcAft>
        <a:defRPr sz="4400">
          <a:solidFill>
            <a:schemeClr val="tx1"/>
          </a:solidFill>
          <a:latin typeface="Calibri" pitchFamily="-65" charset="0"/>
          <a:ea typeface="ＭＳ Ｐゴシック" pitchFamily="-65" charset="-128"/>
        </a:defRPr>
      </a:lvl2pPr>
      <a:lvl3pPr algn="ctr" rtl="0" eaLnBrk="0" fontAlgn="base" hangingPunct="0">
        <a:spcBef>
          <a:spcPct val="0"/>
        </a:spcBef>
        <a:spcAft>
          <a:spcPct val="0"/>
        </a:spcAft>
        <a:defRPr sz="4400">
          <a:solidFill>
            <a:schemeClr val="tx1"/>
          </a:solidFill>
          <a:latin typeface="Calibri" pitchFamily="-65" charset="0"/>
          <a:ea typeface="ＭＳ Ｐゴシック" pitchFamily="-65" charset="-128"/>
        </a:defRPr>
      </a:lvl3pPr>
      <a:lvl4pPr algn="ctr" rtl="0" eaLnBrk="0" fontAlgn="base" hangingPunct="0">
        <a:spcBef>
          <a:spcPct val="0"/>
        </a:spcBef>
        <a:spcAft>
          <a:spcPct val="0"/>
        </a:spcAft>
        <a:defRPr sz="4400">
          <a:solidFill>
            <a:schemeClr val="tx1"/>
          </a:solidFill>
          <a:latin typeface="Calibri" pitchFamily="-65" charset="0"/>
          <a:ea typeface="ＭＳ Ｐゴシック" pitchFamily="-65" charset="-128"/>
        </a:defRPr>
      </a:lvl4pPr>
      <a:lvl5pPr algn="ctr" rtl="0" eaLnBrk="0" fontAlgn="base" hangingPunct="0">
        <a:spcBef>
          <a:spcPct val="0"/>
        </a:spcBef>
        <a:spcAft>
          <a:spcPct val="0"/>
        </a:spcAft>
        <a:defRPr sz="4400">
          <a:solidFill>
            <a:schemeClr val="tx1"/>
          </a:solidFill>
          <a:latin typeface="Calibri" pitchFamily="-65" charset="0"/>
          <a:ea typeface="ＭＳ Ｐゴシック" pitchFamily="-65" charset="-128"/>
        </a:defRPr>
      </a:lvl5pPr>
      <a:lvl6pPr marL="457200" algn="ctr" rtl="0" fontAlgn="base">
        <a:spcBef>
          <a:spcPct val="0"/>
        </a:spcBef>
        <a:spcAft>
          <a:spcPct val="0"/>
        </a:spcAft>
        <a:defRPr sz="4400">
          <a:solidFill>
            <a:schemeClr val="tx1"/>
          </a:solidFill>
          <a:latin typeface="Calibri" pitchFamily="-65" charset="0"/>
          <a:ea typeface="ＭＳ Ｐゴシック" pitchFamily="-65" charset="-128"/>
        </a:defRPr>
      </a:lvl6pPr>
      <a:lvl7pPr marL="914400" algn="ctr" rtl="0" fontAlgn="base">
        <a:spcBef>
          <a:spcPct val="0"/>
        </a:spcBef>
        <a:spcAft>
          <a:spcPct val="0"/>
        </a:spcAft>
        <a:defRPr sz="4400">
          <a:solidFill>
            <a:schemeClr val="tx1"/>
          </a:solidFill>
          <a:latin typeface="Calibri" pitchFamily="-65" charset="0"/>
          <a:ea typeface="ＭＳ Ｐゴシック" pitchFamily="-65" charset="-128"/>
        </a:defRPr>
      </a:lvl7pPr>
      <a:lvl8pPr marL="1371600" algn="ctr" rtl="0" fontAlgn="base">
        <a:spcBef>
          <a:spcPct val="0"/>
        </a:spcBef>
        <a:spcAft>
          <a:spcPct val="0"/>
        </a:spcAft>
        <a:defRPr sz="4400">
          <a:solidFill>
            <a:schemeClr val="tx1"/>
          </a:solidFill>
          <a:latin typeface="Calibri" pitchFamily="-65" charset="0"/>
          <a:ea typeface="ＭＳ Ｐゴシック" pitchFamily="-65" charset="-128"/>
        </a:defRPr>
      </a:lvl8pPr>
      <a:lvl9pPr marL="1828800" algn="ctr" rtl="0" fontAlgn="base">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bin"/><Relationship Id="rId1" Type="http://schemas.microsoft.com/office/2007/relationships/media" Target="../media/media1.bin"/><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1.wdp"/><Relationship Id="rId2" Type="http://schemas.openxmlformats.org/officeDocument/2006/relationships/video" Target="../media/media1.bin"/><Relationship Id="rId16" Type="http://schemas.openxmlformats.org/officeDocument/2006/relationships/image" Target="../media/image30.png"/><Relationship Id="rId1" Type="http://schemas.microsoft.com/office/2007/relationships/media" Target="../media/media1.bin"/><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38099" y="228600"/>
            <a:ext cx="9144000" cy="1657273"/>
          </a:xfrm>
        </p:spPr>
        <p:txBody>
          <a:bodyPr/>
          <a:lstStyle/>
          <a:p>
            <a:pPr eaLnBrk="1" hangingPunct="1"/>
            <a:r>
              <a:rPr lang="en-US" sz="3200" b="1" dirty="0"/>
              <a:t>Erosion Characteristics in a Composite BN-SiO</a:t>
            </a:r>
            <a:r>
              <a:rPr lang="en-US" sz="3200" b="1" baseline="-25000" dirty="0"/>
              <a:t>2</a:t>
            </a:r>
            <a:r>
              <a:rPr lang="en-US" sz="3200" b="1" dirty="0"/>
              <a:t> Hall Effect Thruster Chamber </a:t>
            </a:r>
            <a:r>
              <a:rPr lang="en-US" sz="3200" b="1" dirty="0" smtClean="0"/>
              <a:t>Wall</a:t>
            </a:r>
          </a:p>
        </p:txBody>
      </p:sp>
      <p:sp>
        <p:nvSpPr>
          <p:cNvPr id="14341" name="Slide Number Placeholder 4"/>
          <p:cNvSpPr>
            <a:spLocks noGrp="1"/>
          </p:cNvSpPr>
          <p:nvPr>
            <p:ph type="sldNum" sz="quarter" idx="12"/>
          </p:nvPr>
        </p:nvSpPr>
        <p:spPr bwMode="auto">
          <a:xfrm>
            <a:off x="8635014" y="6400800"/>
            <a:ext cx="381000" cy="365125"/>
          </a:xfrm>
          <a:noFill/>
          <a:ln>
            <a:miter lim="800000"/>
            <a:headEnd/>
            <a:tailEnd/>
          </a:ln>
        </p:spPr>
        <p:txBody>
          <a:bodyPr/>
          <a:lstStyle/>
          <a:p>
            <a:fld id="{C362D549-D1F8-4086-AE61-6D6CE1A64BB8}" type="slidenum">
              <a:rPr lang="en-US">
                <a:solidFill>
                  <a:schemeClr val="tx1"/>
                </a:solidFill>
              </a:rPr>
              <a:pPr/>
              <a:t>1</a:t>
            </a:fld>
            <a:endParaRPr lang="en-US">
              <a:solidFill>
                <a:schemeClr val="tx1"/>
              </a:solidFill>
            </a:endParaRPr>
          </a:p>
        </p:txBody>
      </p:sp>
      <p:pic>
        <p:nvPicPr>
          <p:cNvPr id="14342" name="Picture 2"/>
          <p:cNvPicPr>
            <a:picLocks noChangeAspect="1" noChangeArrowheads="1"/>
          </p:cNvPicPr>
          <p:nvPr/>
        </p:nvPicPr>
        <p:blipFill>
          <a:blip r:embed="rId3" cstate="print"/>
          <a:srcRect/>
          <a:stretch>
            <a:fillRect/>
          </a:stretch>
        </p:blipFill>
        <p:spPr bwMode="auto">
          <a:xfrm>
            <a:off x="7712037" y="5832116"/>
            <a:ext cx="1431963" cy="1025884"/>
          </a:xfrm>
          <a:prstGeom prst="rect">
            <a:avLst/>
          </a:prstGeom>
          <a:noFill/>
          <a:ln w="9525">
            <a:noFill/>
            <a:miter lim="800000"/>
            <a:headEnd/>
            <a:tailEnd/>
          </a:ln>
        </p:spPr>
      </p:pic>
      <p:pic>
        <p:nvPicPr>
          <p:cNvPr id="14344" name="Picture 4"/>
          <p:cNvPicPr>
            <a:picLocks noChangeAspect="1" noChangeArrowheads="1"/>
          </p:cNvPicPr>
          <p:nvPr/>
        </p:nvPicPr>
        <p:blipFill>
          <a:blip r:embed="rId4" cstate="print"/>
          <a:srcRect/>
          <a:stretch>
            <a:fillRect/>
          </a:stretch>
        </p:blipFill>
        <p:spPr bwMode="auto">
          <a:xfrm>
            <a:off x="0" y="5832116"/>
            <a:ext cx="2819400" cy="1025884"/>
          </a:xfrm>
          <a:prstGeom prst="rect">
            <a:avLst/>
          </a:prstGeom>
          <a:noFill/>
          <a:ln w="9525">
            <a:noFill/>
            <a:miter lim="800000"/>
            <a:headEnd/>
            <a:tailEnd/>
          </a:ln>
        </p:spPr>
      </p:pic>
      <p:sp>
        <p:nvSpPr>
          <p:cNvPr id="2" name="TextBox 1"/>
          <p:cNvSpPr txBox="1"/>
          <p:nvPr/>
        </p:nvSpPr>
        <p:spPr>
          <a:xfrm>
            <a:off x="381000" y="2057400"/>
            <a:ext cx="8458199" cy="3490186"/>
          </a:xfrm>
          <a:prstGeom prst="rect">
            <a:avLst/>
          </a:prstGeom>
          <a:noFill/>
        </p:spPr>
        <p:txBody>
          <a:bodyPr wrap="square" rtlCol="0">
            <a:spAutoFit/>
          </a:bodyPr>
          <a:lstStyle/>
          <a:p>
            <a:pPr algn="ctr" fontAlgn="auto">
              <a:spcAft>
                <a:spcPts val="0"/>
              </a:spcAft>
              <a:defRPr/>
            </a:pPr>
            <a:r>
              <a:rPr lang="en-US" b="1" u="sng" dirty="0" smtClean="0">
                <a:latin typeface="+mn-lt"/>
              </a:rPr>
              <a:t>Thomas Burton</a:t>
            </a:r>
            <a:r>
              <a:rPr lang="en-US" b="1" dirty="0" smtClean="0">
                <a:latin typeface="+mn-lt"/>
              </a:rPr>
              <a:t>, Dr. Gregory B </a:t>
            </a:r>
            <a:r>
              <a:rPr lang="en-US" b="1" dirty="0">
                <a:latin typeface="+mn-lt"/>
              </a:rPr>
              <a:t>Thompson</a:t>
            </a:r>
          </a:p>
          <a:p>
            <a:pPr algn="ctr" fontAlgn="auto">
              <a:spcAft>
                <a:spcPts val="0"/>
              </a:spcAft>
              <a:defRPr/>
            </a:pPr>
            <a:r>
              <a:rPr lang="en-US" b="1" i="1" dirty="0" smtClean="0">
                <a:latin typeface="+mn-lt"/>
              </a:rPr>
              <a:t>The University of Alabama</a:t>
            </a:r>
          </a:p>
          <a:p>
            <a:pPr algn="ctr" fontAlgn="auto">
              <a:spcAft>
                <a:spcPts val="0"/>
              </a:spcAft>
              <a:defRPr/>
            </a:pPr>
            <a:endParaRPr lang="en-US" b="1" i="1" dirty="0" smtClean="0">
              <a:latin typeface="+mn-lt"/>
            </a:endParaRPr>
          </a:p>
          <a:p>
            <a:pPr algn="ctr"/>
            <a:r>
              <a:rPr lang="en-US" b="1" dirty="0">
                <a:latin typeface="+mn-lt"/>
              </a:rPr>
              <a:t>Dr. Mitchell Walker, Dr. Julian </a:t>
            </a:r>
            <a:r>
              <a:rPr lang="en-US" b="1" dirty="0" err="1">
                <a:latin typeface="+mn-lt"/>
              </a:rPr>
              <a:t>Rimoli</a:t>
            </a:r>
            <a:endParaRPr lang="en-US" b="1" dirty="0">
              <a:latin typeface="+mn-lt"/>
            </a:endParaRPr>
          </a:p>
          <a:p>
            <a:pPr algn="ctr">
              <a:buFont typeface="Arial" charset="0"/>
              <a:buNone/>
            </a:pPr>
            <a:r>
              <a:rPr lang="en-US" b="1" dirty="0" smtClean="0">
                <a:latin typeface="+mn-lt"/>
              </a:rPr>
              <a:t>Aaron M. Schinder, German Capuano</a:t>
            </a:r>
          </a:p>
          <a:p>
            <a:pPr algn="ctr">
              <a:buFont typeface="Arial" charset="0"/>
              <a:buNone/>
            </a:pPr>
            <a:r>
              <a:rPr lang="en-US" b="1" i="1" dirty="0" smtClean="0">
                <a:latin typeface="+mn-lt"/>
              </a:rPr>
              <a:t>Georgia Institute of Technology</a:t>
            </a:r>
          </a:p>
          <a:p>
            <a:pPr algn="ctr"/>
            <a:endParaRPr lang="en-US" b="1" dirty="0" smtClean="0">
              <a:latin typeface="+mn-lt"/>
            </a:endParaRPr>
          </a:p>
          <a:p>
            <a:pPr algn="ctr">
              <a:spcBef>
                <a:spcPct val="20000"/>
              </a:spcBef>
              <a:buFont typeface="Arial" charset="0"/>
              <a:buNone/>
            </a:pPr>
            <a:endParaRPr lang="en-US" b="1" dirty="0" smtClean="0">
              <a:latin typeface="+mn-lt"/>
            </a:endParaRPr>
          </a:p>
          <a:p>
            <a:pPr algn="ctr" eaLnBrk="1" fontAlgn="auto" hangingPunct="1">
              <a:spcAft>
                <a:spcPts val="0"/>
              </a:spcAft>
              <a:buFont typeface="Arial" pitchFamily="34" charset="0"/>
              <a:buNone/>
              <a:defRPr/>
            </a:pPr>
            <a:endParaRPr lang="en-US" dirty="0" smtClean="0">
              <a:latin typeface="+mn-lt"/>
            </a:endParaRPr>
          </a:p>
        </p:txBody>
      </p:sp>
      <p:sp>
        <p:nvSpPr>
          <p:cNvPr id="9" name="Rectangle 8"/>
          <p:cNvSpPr/>
          <p:nvPr/>
        </p:nvSpPr>
        <p:spPr>
          <a:xfrm>
            <a:off x="676564" y="4495800"/>
            <a:ext cx="7696200" cy="1200329"/>
          </a:xfrm>
          <a:prstGeom prst="rect">
            <a:avLst/>
          </a:prstGeom>
        </p:spPr>
        <p:txBody>
          <a:bodyPr wrap="square">
            <a:spAutoFit/>
          </a:bodyPr>
          <a:lstStyle/>
          <a:p>
            <a:pPr marL="342900" indent="-342900" algn="ctr"/>
            <a:r>
              <a:rPr lang="en-US" b="1" dirty="0" smtClean="0">
                <a:latin typeface="+mn-lt"/>
              </a:rPr>
              <a:t>AFOSR- FA9550-11-1-0160</a:t>
            </a:r>
          </a:p>
          <a:p>
            <a:pPr marL="342900" indent="-342900" algn="ctr"/>
            <a:r>
              <a:rPr lang="en-US" dirty="0" smtClean="0">
                <a:latin typeface="+mn-lt"/>
              </a:rPr>
              <a:t>Program Managers: </a:t>
            </a:r>
          </a:p>
          <a:p>
            <a:pPr marL="342900" indent="-342900" algn="ctr"/>
            <a:r>
              <a:rPr lang="en-US" dirty="0" smtClean="0">
                <a:latin typeface="+mn-lt"/>
              </a:rPr>
              <a:t>Dr. </a:t>
            </a:r>
            <a:r>
              <a:rPr lang="en-US" dirty="0" err="1" smtClean="0">
                <a:latin typeface="+mn-lt"/>
              </a:rPr>
              <a:t>Mitat</a:t>
            </a:r>
            <a:r>
              <a:rPr lang="en-US" dirty="0" smtClean="0">
                <a:latin typeface="+mn-lt"/>
              </a:rPr>
              <a:t> </a:t>
            </a:r>
            <a:r>
              <a:rPr lang="en-US" dirty="0" err="1" smtClean="0">
                <a:latin typeface="+mn-lt"/>
              </a:rPr>
              <a:t>Birkan</a:t>
            </a:r>
            <a:r>
              <a:rPr lang="en-US" dirty="0" smtClean="0">
                <a:latin typeface="+mn-lt"/>
              </a:rPr>
              <a:t>, Dr. John </a:t>
            </a:r>
            <a:r>
              <a:rPr lang="en-US" dirty="0" err="1" smtClean="0">
                <a:latin typeface="+mn-lt"/>
              </a:rPr>
              <a:t>Luginsland</a:t>
            </a:r>
            <a:r>
              <a:rPr lang="en-US" dirty="0" smtClean="0">
                <a:latin typeface="+mn-lt"/>
              </a:rPr>
              <a:t>, and Dr. Ali </a:t>
            </a:r>
            <a:r>
              <a:rPr lang="en-US" dirty="0" err="1" smtClean="0">
                <a:latin typeface="+mn-lt"/>
              </a:rPr>
              <a:t>Sayir</a:t>
            </a:r>
            <a:endParaRPr lang="en-US"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igh2_e.jpg"/>
          <p:cNvPicPr>
            <a:picLocks noChangeAspect="1"/>
          </p:cNvPicPr>
          <p:nvPr/>
        </p:nvPicPr>
        <p:blipFill rotWithShape="1">
          <a:blip r:embed="rId2" cstate="print">
            <a:lum bright="10000"/>
          </a:blip>
          <a:srcRect b="5698"/>
          <a:stretch/>
        </p:blipFill>
        <p:spPr>
          <a:xfrm>
            <a:off x="5105400" y="1905000"/>
            <a:ext cx="3657600" cy="2759364"/>
          </a:xfrm>
          <a:prstGeom prst="rect">
            <a:avLst/>
          </a:prstGeom>
          <a:ln w="19050">
            <a:solidFill>
              <a:schemeClr val="tx1"/>
            </a:solidFill>
          </a:ln>
        </p:spPr>
      </p:pic>
      <p:pic>
        <p:nvPicPr>
          <p:cNvPr id="24578" name="Picture 4" descr="Fig-3.gif"/>
          <p:cNvPicPr>
            <a:picLocks noChangeAspect="1" noChangeArrowheads="1"/>
          </p:cNvPicPr>
          <p:nvPr/>
        </p:nvPicPr>
        <p:blipFill>
          <a:blip r:embed="rId3" cstate="print">
            <a:lum bright="10000"/>
          </a:blip>
          <a:srcRect l="812" t="34627" r="42328" b="35522"/>
          <a:stretch>
            <a:fillRect/>
          </a:stretch>
        </p:blipFill>
        <p:spPr bwMode="auto">
          <a:xfrm>
            <a:off x="457200" y="1905000"/>
            <a:ext cx="4267200" cy="2771775"/>
          </a:xfrm>
          <a:prstGeom prst="rect">
            <a:avLst/>
          </a:prstGeom>
          <a:noFill/>
          <a:ln w="9525">
            <a:solidFill>
              <a:schemeClr val="tx1"/>
            </a:solidFill>
            <a:miter lim="800000"/>
            <a:headEnd/>
            <a:tailEnd/>
          </a:ln>
        </p:spPr>
      </p:pic>
      <p:sp>
        <p:nvSpPr>
          <p:cNvPr id="24579" name="TextBox 5"/>
          <p:cNvSpPr txBox="1">
            <a:spLocks noChangeArrowheads="1"/>
          </p:cNvSpPr>
          <p:nvPr/>
        </p:nvSpPr>
        <p:spPr bwMode="auto">
          <a:xfrm>
            <a:off x="1246647" y="-76200"/>
            <a:ext cx="6766596" cy="707886"/>
          </a:xfrm>
          <a:prstGeom prst="rect">
            <a:avLst/>
          </a:prstGeom>
          <a:noFill/>
          <a:ln w="9525">
            <a:noFill/>
            <a:miter lim="800000"/>
            <a:headEnd/>
            <a:tailEnd/>
          </a:ln>
        </p:spPr>
        <p:txBody>
          <a:bodyPr wrap="none">
            <a:spAutoFit/>
          </a:bodyPr>
          <a:lstStyle/>
          <a:p>
            <a:pPr algn="ctr"/>
            <a:r>
              <a:rPr lang="en-US" sz="4000" b="1" dirty="0">
                <a:latin typeface="+mn-lt"/>
              </a:rPr>
              <a:t>Analysis -- </a:t>
            </a:r>
            <a:r>
              <a:rPr lang="en-US" sz="4000" b="1" dirty="0" smtClean="0">
                <a:latin typeface="+mn-lt"/>
              </a:rPr>
              <a:t>Topological Changes</a:t>
            </a:r>
            <a:endParaRPr lang="en-US" sz="4000" b="1" dirty="0">
              <a:latin typeface="+mn-lt"/>
            </a:endParaRPr>
          </a:p>
        </p:txBody>
      </p:sp>
      <p:sp>
        <p:nvSpPr>
          <p:cNvPr id="24580" name="TextBox 6"/>
          <p:cNvSpPr txBox="1">
            <a:spLocks noChangeArrowheads="1"/>
          </p:cNvSpPr>
          <p:nvPr/>
        </p:nvSpPr>
        <p:spPr bwMode="auto">
          <a:xfrm>
            <a:off x="2895600" y="731982"/>
            <a:ext cx="3657600" cy="1016000"/>
          </a:xfrm>
          <a:prstGeom prst="rect">
            <a:avLst/>
          </a:prstGeom>
          <a:noFill/>
          <a:ln w="9525">
            <a:solidFill>
              <a:srgbClr val="FF0000"/>
            </a:solidFill>
            <a:miter lim="800000"/>
            <a:headEnd/>
            <a:tailEnd/>
          </a:ln>
        </p:spPr>
        <p:txBody>
          <a:bodyPr>
            <a:spAutoFit/>
          </a:bodyPr>
          <a:lstStyle/>
          <a:p>
            <a:pPr algn="ctr"/>
            <a:r>
              <a:rPr lang="en-US" sz="2000" b="1" dirty="0">
                <a:latin typeface="+mn-lt"/>
              </a:rPr>
              <a:t>Surface </a:t>
            </a:r>
            <a:r>
              <a:rPr lang="en-US" sz="2000" b="1" dirty="0" smtClean="0">
                <a:latin typeface="+mn-lt"/>
              </a:rPr>
              <a:t>protrusions:</a:t>
            </a:r>
            <a:endParaRPr lang="en-US" sz="2000" dirty="0" smtClean="0">
              <a:latin typeface="+mn-lt"/>
            </a:endParaRPr>
          </a:p>
          <a:p>
            <a:pPr algn="ctr"/>
            <a:r>
              <a:rPr lang="en-US" sz="2000" dirty="0" smtClean="0">
                <a:latin typeface="+mn-lt"/>
              </a:rPr>
              <a:t>Comprise </a:t>
            </a:r>
            <a:r>
              <a:rPr lang="en-US" sz="2000" dirty="0">
                <a:latin typeface="+mn-lt"/>
              </a:rPr>
              <a:t>a laminate structure of BN and amorphous silica</a:t>
            </a:r>
          </a:p>
        </p:txBody>
      </p:sp>
      <p:sp>
        <p:nvSpPr>
          <p:cNvPr id="9" name="Oval 8"/>
          <p:cNvSpPr/>
          <p:nvPr/>
        </p:nvSpPr>
        <p:spPr>
          <a:xfrm>
            <a:off x="2286000" y="28956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1" name="Straight Connector 10"/>
          <p:cNvCxnSpPr>
            <a:stCxn id="9" idx="0"/>
          </p:cNvCxnSpPr>
          <p:nvPr/>
        </p:nvCxnSpPr>
        <p:spPr>
          <a:xfrm flipV="1">
            <a:off x="2743200" y="1890714"/>
            <a:ext cx="2347913" cy="10048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4"/>
          </p:cNvCxnSpPr>
          <p:nvPr/>
        </p:nvCxnSpPr>
        <p:spPr>
          <a:xfrm>
            <a:off x="2743200" y="3810000"/>
            <a:ext cx="2355056" cy="866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586" name="TextBox 13"/>
          <p:cNvSpPr txBox="1">
            <a:spLocks noChangeArrowheads="1"/>
          </p:cNvSpPr>
          <p:nvPr/>
        </p:nvSpPr>
        <p:spPr bwMode="auto">
          <a:xfrm>
            <a:off x="1371600" y="4871740"/>
            <a:ext cx="6096000" cy="923330"/>
          </a:xfrm>
          <a:prstGeom prst="rect">
            <a:avLst/>
          </a:prstGeom>
          <a:noFill/>
          <a:ln w="9525">
            <a:noFill/>
            <a:miter lim="800000"/>
            <a:headEnd/>
            <a:tailEnd/>
          </a:ln>
        </p:spPr>
        <p:txBody>
          <a:bodyPr wrap="square">
            <a:spAutoFit/>
          </a:bodyPr>
          <a:lstStyle/>
          <a:p>
            <a:pPr algn="ctr"/>
            <a:r>
              <a:rPr lang="en-US" sz="1800" i="1" dirty="0" smtClean="0">
                <a:latin typeface="+mn-lt"/>
              </a:rPr>
              <a:t>Needle shape protrusions can be secondary electron emission source which influences plasma equilibrium with the wall material – future work</a:t>
            </a:r>
            <a:endParaRPr lang="en-US" sz="1800" dirty="0">
              <a:latin typeface="+mn-lt"/>
            </a:endParaRPr>
          </a:p>
        </p:txBody>
      </p:sp>
      <p:cxnSp>
        <p:nvCxnSpPr>
          <p:cNvPr id="23" name="Straight Connector 22"/>
          <p:cNvCxnSpPr/>
          <p:nvPr/>
        </p:nvCxnSpPr>
        <p:spPr>
          <a:xfrm>
            <a:off x="8153400" y="43434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53400" y="4343400"/>
            <a:ext cx="486030" cy="276999"/>
          </a:xfrm>
          <a:prstGeom prst="rect">
            <a:avLst/>
          </a:prstGeom>
          <a:noFill/>
        </p:spPr>
        <p:txBody>
          <a:bodyPr wrap="none" rtlCol="0">
            <a:spAutoFit/>
          </a:bodyPr>
          <a:lstStyle/>
          <a:p>
            <a:r>
              <a:rPr lang="en-US" sz="1200" dirty="0" smtClean="0">
                <a:solidFill>
                  <a:schemeClr val="bg1"/>
                </a:solidFill>
                <a:latin typeface="+mn-lt"/>
              </a:rPr>
              <a:t>1</a:t>
            </a:r>
            <a:r>
              <a:rPr lang="en-US" sz="1200" dirty="0" smtClean="0">
                <a:solidFill>
                  <a:schemeClr val="bg1"/>
                </a:solidFill>
                <a:latin typeface="Symbol" pitchFamily="18" charset="2"/>
              </a:rPr>
              <a:t>m</a:t>
            </a:r>
            <a:r>
              <a:rPr lang="en-US" sz="1200" dirty="0" smtClean="0">
                <a:solidFill>
                  <a:schemeClr val="bg1"/>
                </a:solidFill>
                <a:latin typeface="+mn-lt"/>
              </a:rPr>
              <a:t>m</a:t>
            </a:r>
            <a:endParaRPr lang="en-US" sz="1200"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9067800" cy="523220"/>
          </a:xfrm>
          <a:prstGeom prst="rect">
            <a:avLst/>
          </a:prstGeom>
          <a:noFill/>
        </p:spPr>
        <p:txBody>
          <a:bodyPr wrap="square" rtlCol="0">
            <a:spAutoFit/>
          </a:bodyPr>
          <a:lstStyle/>
          <a:p>
            <a:pPr algn="ctr"/>
            <a:r>
              <a:rPr lang="en-US" sz="2800" b="1" dirty="0">
                <a:latin typeface="+mn-lt"/>
                <a:cs typeface="Times New Roman" pitchFamily="18" charset="0"/>
              </a:rPr>
              <a:t>Analysis -- Compositional </a:t>
            </a:r>
            <a:r>
              <a:rPr lang="en-US" sz="2800" b="1" dirty="0" smtClean="0">
                <a:latin typeface="+mn-lt"/>
                <a:cs typeface="Times New Roman" pitchFamily="18" charset="0"/>
              </a:rPr>
              <a:t>Analysis of Surface Protrusions</a:t>
            </a:r>
          </a:p>
        </p:txBody>
      </p:sp>
      <p:pic>
        <p:nvPicPr>
          <p:cNvPr id="6147" name="Picture 3" descr="C:\Users\tsburton1\Documents\Pictures\Bulk Extraction\17_e.jpg"/>
          <p:cNvPicPr>
            <a:picLocks noChangeAspect="1" noChangeArrowheads="1"/>
          </p:cNvPicPr>
          <p:nvPr/>
        </p:nvPicPr>
        <p:blipFill rotWithShape="1">
          <a:blip r:embed="rId3" cstate="print">
            <a:lum bright="10000"/>
            <a:extLst>
              <a:ext uri="{28A0092B-C50C-407E-A947-70E740481C1C}">
                <a14:useLocalDpi xmlns:a14="http://schemas.microsoft.com/office/drawing/2010/main" val="0"/>
              </a:ext>
            </a:extLst>
          </a:blip>
          <a:srcRect b="6004"/>
          <a:stretch/>
        </p:blipFill>
        <p:spPr bwMode="auto">
          <a:xfrm>
            <a:off x="4067946" y="812115"/>
            <a:ext cx="3733800" cy="28077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tsburton1\Documents\Pictures\Bulk Extraction\21_e.jpg"/>
          <p:cNvPicPr>
            <a:picLocks noChangeAspect="1" noChangeArrowheads="1"/>
          </p:cNvPicPr>
          <p:nvPr/>
        </p:nvPicPr>
        <p:blipFill rotWithShape="1">
          <a:blip r:embed="rId4" cstate="print">
            <a:lum bright="10000"/>
            <a:extLst>
              <a:ext uri="{28A0092B-C50C-407E-A947-70E740481C1C}">
                <a14:useLocalDpi xmlns:a14="http://schemas.microsoft.com/office/drawing/2010/main" val="0"/>
              </a:ext>
            </a:extLst>
          </a:blip>
          <a:srcRect b="7120"/>
          <a:stretch/>
        </p:blipFill>
        <p:spPr bwMode="auto">
          <a:xfrm>
            <a:off x="4086996" y="3886200"/>
            <a:ext cx="3714750" cy="27602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49146" y="1708120"/>
            <a:ext cx="609600"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4086996" y="2165320"/>
            <a:ext cx="1962150" cy="1752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58746" y="2165320"/>
            <a:ext cx="1143000" cy="1752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9698" name="Picture 2" descr="C:\Users\tsburton1\Documents\Pictures\Surface Topo\High\10_e.jpg"/>
          <p:cNvPicPr>
            <a:picLocks noChangeAspect="1" noChangeArrowheads="1"/>
          </p:cNvPicPr>
          <p:nvPr/>
        </p:nvPicPr>
        <p:blipFill rotWithShape="1">
          <a:blip r:embed="rId5" cstate="print">
            <a:lum bright="10000"/>
            <a:extLst>
              <a:ext uri="{28A0092B-C50C-407E-A947-70E740481C1C}">
                <a14:useLocalDpi xmlns:a14="http://schemas.microsoft.com/office/drawing/2010/main" val="0"/>
              </a:ext>
            </a:extLst>
          </a:blip>
          <a:srcRect b="7287"/>
          <a:stretch/>
        </p:blipFill>
        <p:spPr bwMode="auto">
          <a:xfrm>
            <a:off x="162696" y="822216"/>
            <a:ext cx="3771900" cy="279761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tsburton1\Documents\Pictures\Surface Topo\High\11_e.jpg"/>
          <p:cNvPicPr>
            <a:picLocks noChangeAspect="1" noChangeArrowheads="1"/>
          </p:cNvPicPr>
          <p:nvPr/>
        </p:nvPicPr>
        <p:blipFill rotWithShape="1">
          <a:blip r:embed="rId6" cstate="print">
            <a:lum bright="10000"/>
            <a:extLst>
              <a:ext uri="{28A0092B-C50C-407E-A947-70E740481C1C}">
                <a14:useLocalDpi xmlns:a14="http://schemas.microsoft.com/office/drawing/2010/main" val="0"/>
              </a:ext>
            </a:extLst>
          </a:blip>
          <a:srcRect b="6699"/>
          <a:stretch/>
        </p:blipFill>
        <p:spPr bwMode="auto">
          <a:xfrm>
            <a:off x="162696" y="3844469"/>
            <a:ext cx="3796404" cy="28336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rotWithShape="1">
          <a:blip r:embed="rId7" cstate="print">
            <a:lum bright="10000"/>
          </a:blip>
          <a:srcRect l="32928" t="7875" r="22954" b="33149"/>
          <a:stretch/>
        </p:blipFill>
        <p:spPr>
          <a:xfrm>
            <a:off x="8044397" y="1255538"/>
            <a:ext cx="876300" cy="905163"/>
          </a:xfrm>
          <a:prstGeom prst="rect">
            <a:avLst/>
          </a:prstGeom>
        </p:spPr>
      </p:pic>
      <p:pic>
        <p:nvPicPr>
          <p:cNvPr id="14" name="Picture 13"/>
          <p:cNvPicPr/>
          <p:nvPr/>
        </p:nvPicPr>
        <p:blipFill rotWithShape="1">
          <a:blip r:embed="rId8" cstate="print">
            <a:lum bright="10000"/>
          </a:blip>
          <a:srcRect l="33824" t="7875" r="22320" b="33149"/>
          <a:stretch/>
        </p:blipFill>
        <p:spPr>
          <a:xfrm>
            <a:off x="8049593" y="2568295"/>
            <a:ext cx="871105" cy="905163"/>
          </a:xfrm>
          <a:prstGeom prst="rect">
            <a:avLst/>
          </a:prstGeom>
        </p:spPr>
      </p:pic>
      <p:pic>
        <p:nvPicPr>
          <p:cNvPr id="15" name="Picture 14"/>
          <p:cNvPicPr/>
          <p:nvPr/>
        </p:nvPicPr>
        <p:blipFill rotWithShape="1">
          <a:blip r:embed="rId9" cstate="print">
            <a:lum bright="10000"/>
          </a:blip>
          <a:srcRect l="33824" t="11985" r="22320" b="33252"/>
          <a:stretch/>
        </p:blipFill>
        <p:spPr>
          <a:xfrm>
            <a:off x="8049594" y="3843021"/>
            <a:ext cx="871105" cy="840509"/>
          </a:xfrm>
          <a:prstGeom prst="rect">
            <a:avLst/>
          </a:prstGeom>
        </p:spPr>
      </p:pic>
      <p:pic>
        <p:nvPicPr>
          <p:cNvPr id="16" name="Picture 15"/>
          <p:cNvPicPr/>
          <p:nvPr/>
        </p:nvPicPr>
        <p:blipFill rotWithShape="1">
          <a:blip r:embed="rId10" cstate="print">
            <a:lum bright="10000"/>
          </a:blip>
          <a:srcRect l="34028" t="12708" r="23068" b="36445"/>
          <a:stretch/>
        </p:blipFill>
        <p:spPr>
          <a:xfrm>
            <a:off x="8049819" y="5138421"/>
            <a:ext cx="876301" cy="921326"/>
          </a:xfrm>
          <a:prstGeom prst="rect">
            <a:avLst/>
          </a:prstGeom>
        </p:spPr>
      </p:pic>
      <p:sp>
        <p:nvSpPr>
          <p:cNvPr id="3" name="TextBox 2"/>
          <p:cNvSpPr txBox="1"/>
          <p:nvPr/>
        </p:nvSpPr>
        <p:spPr>
          <a:xfrm>
            <a:off x="7863422" y="2081597"/>
            <a:ext cx="1238250" cy="369332"/>
          </a:xfrm>
          <a:prstGeom prst="rect">
            <a:avLst/>
          </a:prstGeom>
          <a:noFill/>
        </p:spPr>
        <p:txBody>
          <a:bodyPr wrap="square" rtlCol="0">
            <a:spAutoFit/>
          </a:bodyPr>
          <a:lstStyle/>
          <a:p>
            <a:pPr algn="ctr"/>
            <a:r>
              <a:rPr lang="en-US" sz="1800" dirty="0" smtClean="0">
                <a:solidFill>
                  <a:srgbClr val="00B050"/>
                </a:solidFill>
                <a:latin typeface="+mn-lt"/>
              </a:rPr>
              <a:t>Nitrogen</a:t>
            </a:r>
            <a:endParaRPr lang="en-US" sz="1800" dirty="0">
              <a:solidFill>
                <a:srgbClr val="00B050"/>
              </a:solidFill>
              <a:latin typeface="+mn-lt"/>
            </a:endParaRPr>
          </a:p>
        </p:txBody>
      </p:sp>
      <p:sp>
        <p:nvSpPr>
          <p:cNvPr id="18" name="TextBox 17"/>
          <p:cNvSpPr txBox="1"/>
          <p:nvPr/>
        </p:nvSpPr>
        <p:spPr>
          <a:xfrm>
            <a:off x="7866021" y="4600753"/>
            <a:ext cx="1238250" cy="369332"/>
          </a:xfrm>
          <a:prstGeom prst="rect">
            <a:avLst/>
          </a:prstGeom>
          <a:noFill/>
        </p:spPr>
        <p:txBody>
          <a:bodyPr wrap="square" rtlCol="0">
            <a:spAutoFit/>
          </a:bodyPr>
          <a:lstStyle/>
          <a:p>
            <a:pPr algn="ctr"/>
            <a:r>
              <a:rPr lang="en-US" sz="1800" dirty="0" smtClean="0">
                <a:solidFill>
                  <a:srgbClr val="00B0F0"/>
                </a:solidFill>
                <a:latin typeface="+mn-lt"/>
              </a:rPr>
              <a:t>Silicon</a:t>
            </a:r>
            <a:endParaRPr lang="en-US" sz="1800" dirty="0">
              <a:solidFill>
                <a:srgbClr val="00B0F0"/>
              </a:solidFill>
              <a:latin typeface="+mn-lt"/>
            </a:endParaRPr>
          </a:p>
        </p:txBody>
      </p:sp>
      <p:sp>
        <p:nvSpPr>
          <p:cNvPr id="20" name="TextBox 19"/>
          <p:cNvSpPr txBox="1"/>
          <p:nvPr/>
        </p:nvSpPr>
        <p:spPr>
          <a:xfrm>
            <a:off x="7884778" y="3399624"/>
            <a:ext cx="1238250" cy="369332"/>
          </a:xfrm>
          <a:prstGeom prst="rect">
            <a:avLst/>
          </a:prstGeom>
          <a:noFill/>
        </p:spPr>
        <p:txBody>
          <a:bodyPr wrap="square" rtlCol="0">
            <a:spAutoFit/>
          </a:bodyPr>
          <a:lstStyle/>
          <a:p>
            <a:pPr algn="ctr"/>
            <a:r>
              <a:rPr lang="en-US" sz="1800" dirty="0" smtClean="0">
                <a:solidFill>
                  <a:srgbClr val="C00000"/>
                </a:solidFill>
                <a:latin typeface="+mn-lt"/>
              </a:rPr>
              <a:t>Boron</a:t>
            </a:r>
            <a:endParaRPr lang="en-US" sz="1800" dirty="0">
              <a:solidFill>
                <a:srgbClr val="C00000"/>
              </a:solidFill>
              <a:latin typeface="+mn-lt"/>
            </a:endParaRPr>
          </a:p>
        </p:txBody>
      </p:sp>
      <p:sp>
        <p:nvSpPr>
          <p:cNvPr id="21" name="TextBox 20"/>
          <p:cNvSpPr txBox="1"/>
          <p:nvPr/>
        </p:nvSpPr>
        <p:spPr>
          <a:xfrm>
            <a:off x="7889491" y="5961673"/>
            <a:ext cx="1238250" cy="369332"/>
          </a:xfrm>
          <a:prstGeom prst="rect">
            <a:avLst/>
          </a:prstGeom>
          <a:noFill/>
        </p:spPr>
        <p:txBody>
          <a:bodyPr wrap="square" rtlCol="0">
            <a:spAutoFit/>
          </a:bodyPr>
          <a:lstStyle/>
          <a:p>
            <a:pPr algn="ctr"/>
            <a:r>
              <a:rPr lang="en-US" sz="1800" dirty="0" smtClean="0">
                <a:solidFill>
                  <a:srgbClr val="7030A0"/>
                </a:solidFill>
                <a:latin typeface="+mn-lt"/>
              </a:rPr>
              <a:t>Oxygen</a:t>
            </a:r>
            <a:endParaRPr lang="en-US" sz="1800" dirty="0">
              <a:solidFill>
                <a:srgbClr val="7030A0"/>
              </a:solidFill>
              <a:latin typeface="+mn-lt"/>
            </a:endParaRPr>
          </a:p>
        </p:txBody>
      </p:sp>
      <p:cxnSp>
        <p:nvCxnSpPr>
          <p:cNvPr id="7" name="Straight Connector 6"/>
          <p:cNvCxnSpPr/>
          <p:nvPr/>
        </p:nvCxnSpPr>
        <p:spPr>
          <a:xfrm>
            <a:off x="3657600" y="3352800"/>
            <a:ext cx="114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86649" y="6401149"/>
            <a:ext cx="2148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79145" y="3342833"/>
            <a:ext cx="486030" cy="276999"/>
          </a:xfrm>
          <a:prstGeom prst="rect">
            <a:avLst/>
          </a:prstGeom>
          <a:noFill/>
        </p:spPr>
        <p:txBody>
          <a:bodyPr wrap="none" rtlCol="0">
            <a:spAutoFit/>
          </a:bodyPr>
          <a:lstStyle/>
          <a:p>
            <a:r>
              <a:rPr lang="en-US" sz="1200" dirty="0" smtClean="0">
                <a:latin typeface="+mn-lt"/>
              </a:rPr>
              <a:t>1</a:t>
            </a:r>
            <a:r>
              <a:rPr lang="en-US" sz="1200" dirty="0" smtClean="0">
                <a:latin typeface="Symbol" pitchFamily="18" charset="2"/>
              </a:rPr>
              <a:t>m</a:t>
            </a:r>
            <a:r>
              <a:rPr lang="en-US" sz="1200" dirty="0" smtClean="0">
                <a:latin typeface="+mn-lt"/>
              </a:rPr>
              <a:t>m</a:t>
            </a:r>
            <a:endParaRPr lang="en-US" sz="1200" dirty="0">
              <a:latin typeface="+mn-lt"/>
            </a:endParaRPr>
          </a:p>
        </p:txBody>
      </p:sp>
      <p:sp>
        <p:nvSpPr>
          <p:cNvPr id="28" name="TextBox 27"/>
          <p:cNvSpPr txBox="1"/>
          <p:nvPr/>
        </p:nvSpPr>
        <p:spPr>
          <a:xfrm>
            <a:off x="7175257" y="6401149"/>
            <a:ext cx="623889" cy="276999"/>
          </a:xfrm>
          <a:prstGeom prst="rect">
            <a:avLst/>
          </a:prstGeom>
          <a:noFill/>
        </p:spPr>
        <p:txBody>
          <a:bodyPr wrap="none" rtlCol="0">
            <a:spAutoFit/>
          </a:bodyPr>
          <a:lstStyle/>
          <a:p>
            <a:r>
              <a:rPr lang="en-US" sz="1200" dirty="0" smtClean="0">
                <a:latin typeface="+mn-lt"/>
              </a:rPr>
              <a:t>100nm</a:t>
            </a:r>
            <a:endParaRPr lang="en-US" sz="1200" dirty="0">
              <a:latin typeface="+mn-lt"/>
            </a:endParaRPr>
          </a:p>
        </p:txBody>
      </p:sp>
      <p:cxnSp>
        <p:nvCxnSpPr>
          <p:cNvPr id="29" name="Straight Arrow Connector 28"/>
          <p:cNvCxnSpPr/>
          <p:nvPr/>
        </p:nvCxnSpPr>
        <p:spPr>
          <a:xfrm>
            <a:off x="1930400" y="1205346"/>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438400" y="1708119"/>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90600" y="1343892"/>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958109" y="4226330"/>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43018" y="4531130"/>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38200" y="4378730"/>
            <a:ext cx="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67805" y="3317931"/>
            <a:ext cx="266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987231" y="3307291"/>
            <a:ext cx="486030" cy="276999"/>
          </a:xfrm>
          <a:prstGeom prst="rect">
            <a:avLst/>
          </a:prstGeom>
          <a:noFill/>
        </p:spPr>
        <p:txBody>
          <a:bodyPr wrap="none" rtlCol="0">
            <a:spAutoFit/>
          </a:bodyPr>
          <a:lstStyle/>
          <a:p>
            <a:r>
              <a:rPr lang="en-US" sz="1200" dirty="0" smtClean="0">
                <a:latin typeface="+mn-lt"/>
              </a:rPr>
              <a:t>1</a:t>
            </a:r>
            <a:r>
              <a:rPr lang="en-US" sz="1200" dirty="0" smtClean="0">
                <a:latin typeface="Symbol" pitchFamily="18" charset="2"/>
              </a:rPr>
              <a:t>m</a:t>
            </a:r>
            <a:r>
              <a:rPr lang="en-US" sz="1200" dirty="0" smtClean="0">
                <a:latin typeface="+mn-lt"/>
              </a:rPr>
              <a:t>m</a:t>
            </a:r>
            <a:endParaRPr lang="en-US" sz="1200" dirty="0">
              <a:latin typeface="+mn-lt"/>
            </a:endParaRPr>
          </a:p>
        </p:txBody>
      </p:sp>
      <p:cxnSp>
        <p:nvCxnSpPr>
          <p:cNvPr id="37" name="Straight Connector 36"/>
          <p:cNvCxnSpPr/>
          <p:nvPr/>
        </p:nvCxnSpPr>
        <p:spPr>
          <a:xfrm>
            <a:off x="3657600" y="6411115"/>
            <a:ext cx="114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479145" y="6401148"/>
            <a:ext cx="486030" cy="276999"/>
          </a:xfrm>
          <a:prstGeom prst="rect">
            <a:avLst/>
          </a:prstGeom>
          <a:noFill/>
        </p:spPr>
        <p:txBody>
          <a:bodyPr wrap="none" rtlCol="0">
            <a:spAutoFit/>
          </a:bodyPr>
          <a:lstStyle/>
          <a:p>
            <a:r>
              <a:rPr lang="en-US" sz="1200" dirty="0" smtClean="0">
                <a:latin typeface="+mn-lt"/>
              </a:rPr>
              <a:t>1</a:t>
            </a:r>
            <a:r>
              <a:rPr lang="en-US" sz="1200" dirty="0" smtClean="0">
                <a:latin typeface="Symbol" pitchFamily="18" charset="2"/>
              </a:rPr>
              <a:t>m</a:t>
            </a:r>
            <a:r>
              <a:rPr lang="en-US" sz="1200" dirty="0" smtClean="0">
                <a:latin typeface="+mn-lt"/>
              </a:rPr>
              <a:t>m</a:t>
            </a:r>
            <a:endParaRPr lang="en-US" sz="1200" dirty="0">
              <a:latin typeface="+mn-lt"/>
            </a:endParaRPr>
          </a:p>
        </p:txBody>
      </p:sp>
      <p:sp>
        <p:nvSpPr>
          <p:cNvPr id="39" name="TextBox 44"/>
          <p:cNvSpPr txBox="1">
            <a:spLocks noChangeArrowheads="1"/>
          </p:cNvSpPr>
          <p:nvPr/>
        </p:nvSpPr>
        <p:spPr bwMode="auto">
          <a:xfrm>
            <a:off x="162696" y="3345916"/>
            <a:ext cx="2505366" cy="276999"/>
          </a:xfrm>
          <a:prstGeom prst="rect">
            <a:avLst/>
          </a:prstGeom>
          <a:noFill/>
          <a:ln w="9525">
            <a:noFill/>
            <a:miter lim="800000"/>
            <a:headEnd/>
            <a:tailEnd/>
          </a:ln>
        </p:spPr>
        <p:txBody>
          <a:bodyPr wrap="none">
            <a:spAutoFit/>
          </a:bodyPr>
          <a:lstStyle/>
          <a:p>
            <a:r>
              <a:rPr lang="en-US" sz="1200" b="1" dirty="0" smtClean="0">
                <a:latin typeface="Calibri" pitchFamily="-65" charset="0"/>
              </a:rPr>
              <a:t>Secondary Electron </a:t>
            </a:r>
            <a:r>
              <a:rPr lang="en-US" sz="1200" b="1" dirty="0">
                <a:latin typeface="Calibri" pitchFamily="-65" charset="0"/>
              </a:rPr>
              <a:t>SEM micrograph</a:t>
            </a:r>
          </a:p>
        </p:txBody>
      </p:sp>
      <p:sp>
        <p:nvSpPr>
          <p:cNvPr id="40" name="TextBox 44"/>
          <p:cNvSpPr txBox="1">
            <a:spLocks noChangeArrowheads="1"/>
          </p:cNvSpPr>
          <p:nvPr/>
        </p:nvSpPr>
        <p:spPr bwMode="auto">
          <a:xfrm>
            <a:off x="162696" y="6411115"/>
            <a:ext cx="2766719" cy="276999"/>
          </a:xfrm>
          <a:prstGeom prst="rect">
            <a:avLst/>
          </a:prstGeom>
          <a:noFill/>
          <a:ln w="9525">
            <a:noFill/>
            <a:miter lim="800000"/>
            <a:headEnd/>
            <a:tailEnd/>
          </a:ln>
        </p:spPr>
        <p:txBody>
          <a:bodyPr wrap="none">
            <a:spAutoFit/>
          </a:bodyPr>
          <a:lstStyle/>
          <a:p>
            <a:r>
              <a:rPr lang="en-US" sz="1200" b="1" dirty="0" smtClean="0">
                <a:latin typeface="Calibri" pitchFamily="-65" charset="0"/>
              </a:rPr>
              <a:t>Back Scattered Electron SEM </a:t>
            </a:r>
            <a:r>
              <a:rPr lang="en-US" sz="1200" b="1" dirty="0">
                <a:latin typeface="Calibri" pitchFamily="-65" charset="0"/>
              </a:rPr>
              <a:t>micrograph</a:t>
            </a:r>
          </a:p>
        </p:txBody>
      </p:sp>
    </p:spTree>
    <p:extLst>
      <p:ext uri="{BB962C8B-B14F-4D97-AF65-F5344CB8AC3E}">
        <p14:creationId xmlns:p14="http://schemas.microsoft.com/office/powerpoint/2010/main" val="246839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8" grpId="0"/>
      <p:bldP spid="20" grpId="0"/>
      <p:bldP spid="21" grpId="0"/>
      <p:bldP spid="28"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gh5_e.jpg"/>
          <p:cNvPicPr>
            <a:picLocks noChangeAspect="1"/>
          </p:cNvPicPr>
          <p:nvPr/>
        </p:nvPicPr>
        <p:blipFill rotWithShape="1">
          <a:blip r:embed="rId3" cstate="print">
            <a:lum bright="10000"/>
          </a:blip>
          <a:srcRect b="6288"/>
          <a:stretch/>
        </p:blipFill>
        <p:spPr>
          <a:xfrm>
            <a:off x="4648200" y="2971800"/>
            <a:ext cx="3810000" cy="2856345"/>
          </a:xfrm>
          <a:prstGeom prst="rect">
            <a:avLst/>
          </a:prstGeom>
        </p:spPr>
      </p:pic>
      <p:sp>
        <p:nvSpPr>
          <p:cNvPr id="22530" name="TextBox 19"/>
          <p:cNvSpPr txBox="1">
            <a:spLocks noChangeArrowheads="1"/>
          </p:cNvSpPr>
          <p:nvPr/>
        </p:nvSpPr>
        <p:spPr bwMode="auto">
          <a:xfrm>
            <a:off x="315913" y="76200"/>
            <a:ext cx="8382000" cy="523875"/>
          </a:xfrm>
          <a:prstGeom prst="rect">
            <a:avLst/>
          </a:prstGeom>
          <a:noFill/>
          <a:ln w="9525">
            <a:noFill/>
            <a:miter lim="800000"/>
            <a:headEnd/>
            <a:tailEnd/>
          </a:ln>
        </p:spPr>
        <p:txBody>
          <a:bodyPr>
            <a:spAutoFit/>
          </a:bodyPr>
          <a:lstStyle/>
          <a:p>
            <a:pPr algn="ctr"/>
            <a:r>
              <a:rPr lang="en-US" sz="2800" b="1" dirty="0">
                <a:latin typeface="Calibri" pitchFamily="-65" charset="0"/>
              </a:rPr>
              <a:t>Analysis -- Chemical Analysis of </a:t>
            </a:r>
            <a:r>
              <a:rPr lang="en-US" sz="2800" b="1" dirty="0" smtClean="0">
                <a:latin typeface="Calibri" pitchFamily="-65" charset="0"/>
              </a:rPr>
              <a:t>Eroded Regions</a:t>
            </a:r>
            <a:endParaRPr lang="en-US" sz="2800" b="1" dirty="0">
              <a:latin typeface="Calibri" pitchFamily="-65" charset="0"/>
            </a:endParaRPr>
          </a:p>
        </p:txBody>
      </p:sp>
      <p:pic>
        <p:nvPicPr>
          <p:cNvPr id="22531" name="Picture 28" descr="XPS.gif"/>
          <p:cNvPicPr>
            <a:picLocks noChangeAspect="1"/>
          </p:cNvPicPr>
          <p:nvPr/>
        </p:nvPicPr>
        <p:blipFill>
          <a:blip r:embed="rId4" cstate="print"/>
          <a:srcRect/>
          <a:stretch>
            <a:fillRect/>
          </a:stretch>
        </p:blipFill>
        <p:spPr bwMode="auto">
          <a:xfrm>
            <a:off x="609600" y="2895600"/>
            <a:ext cx="3330575" cy="3276600"/>
          </a:xfrm>
          <a:prstGeom prst="rect">
            <a:avLst/>
          </a:prstGeom>
          <a:noFill/>
          <a:ln w="9525">
            <a:noFill/>
            <a:miter lim="800000"/>
            <a:headEnd/>
            <a:tailEnd/>
          </a:ln>
        </p:spPr>
      </p:pic>
      <p:sp>
        <p:nvSpPr>
          <p:cNvPr id="22532" name="TextBox 29"/>
          <p:cNvSpPr txBox="1">
            <a:spLocks noChangeArrowheads="1"/>
          </p:cNvSpPr>
          <p:nvPr/>
        </p:nvSpPr>
        <p:spPr bwMode="auto">
          <a:xfrm>
            <a:off x="381000" y="609600"/>
            <a:ext cx="8382000" cy="1200329"/>
          </a:xfrm>
          <a:prstGeom prst="rect">
            <a:avLst/>
          </a:prstGeom>
          <a:noFill/>
          <a:ln w="9525">
            <a:noFill/>
            <a:miter lim="800000"/>
            <a:headEnd/>
            <a:tailEnd/>
          </a:ln>
        </p:spPr>
        <p:txBody>
          <a:bodyPr>
            <a:spAutoFit/>
          </a:bodyPr>
          <a:lstStyle/>
          <a:p>
            <a:pPr algn="just"/>
            <a:r>
              <a:rPr lang="en-US" sz="1800" b="1" dirty="0">
                <a:latin typeface="+mn-lt"/>
              </a:rPr>
              <a:t>X-ray </a:t>
            </a:r>
            <a:r>
              <a:rPr lang="en-US" sz="1800" b="1" dirty="0" err="1" smtClean="0">
                <a:latin typeface="+mn-lt"/>
              </a:rPr>
              <a:t>Photospectroscopy</a:t>
            </a:r>
            <a:r>
              <a:rPr lang="en-US" sz="1800" b="1" dirty="0" smtClean="0">
                <a:latin typeface="+mn-lt"/>
              </a:rPr>
              <a:t> (XPS)</a:t>
            </a:r>
            <a:r>
              <a:rPr lang="en-US" sz="1800" dirty="0" smtClean="0">
                <a:latin typeface="+mn-lt"/>
              </a:rPr>
              <a:t>: </a:t>
            </a:r>
            <a:endParaRPr lang="en-US" sz="1800" dirty="0">
              <a:latin typeface="+mn-lt"/>
            </a:endParaRPr>
          </a:p>
          <a:p>
            <a:pPr lvl="1" algn="just">
              <a:buFont typeface="Wingdings" pitchFamily="-65" charset="2"/>
              <a:buChar char="Ø"/>
            </a:pPr>
            <a:r>
              <a:rPr lang="en-US" sz="1800" b="1" dirty="0" smtClean="0">
                <a:latin typeface="+mn-lt"/>
              </a:rPr>
              <a:t> Preferential </a:t>
            </a:r>
            <a:r>
              <a:rPr lang="en-US" sz="1800" b="1" dirty="0">
                <a:latin typeface="+mn-lt"/>
              </a:rPr>
              <a:t>retention of silica </a:t>
            </a:r>
            <a:r>
              <a:rPr lang="en-US" sz="1800" dirty="0">
                <a:latin typeface="+mn-lt"/>
              </a:rPr>
              <a:t>in highly eroded region. In agreement with </a:t>
            </a:r>
            <a:r>
              <a:rPr lang="en-US" sz="1800" dirty="0" err="1">
                <a:latin typeface="+mn-lt"/>
              </a:rPr>
              <a:t>Garnier</a:t>
            </a:r>
            <a:r>
              <a:rPr lang="en-US" sz="1800" dirty="0">
                <a:latin typeface="+mn-lt"/>
              </a:rPr>
              <a:t> </a:t>
            </a:r>
            <a:r>
              <a:rPr lang="en-US" sz="1800" i="1" dirty="0">
                <a:latin typeface="+mn-lt"/>
              </a:rPr>
              <a:t>et al</a:t>
            </a:r>
            <a:r>
              <a:rPr lang="en-US" sz="1800" dirty="0">
                <a:latin typeface="+mn-lt"/>
              </a:rPr>
              <a:t>. "Low-Energy Xenon Ion Sputtering of Ceramics Investigated for Stationary Plasma Thrusters." J. of Vac. Sci. Tech. A 17. 6. 3246-3254 (1999</a:t>
            </a:r>
            <a:r>
              <a:rPr lang="en-US" sz="1800" dirty="0" smtClean="0">
                <a:latin typeface="+mn-lt"/>
              </a:rPr>
              <a:t>).</a:t>
            </a:r>
            <a:endParaRPr lang="en-US" sz="1800" dirty="0">
              <a:latin typeface="+mn-lt"/>
            </a:endParaRPr>
          </a:p>
        </p:txBody>
      </p:sp>
      <p:sp>
        <p:nvSpPr>
          <p:cNvPr id="22534" name="TextBox 19"/>
          <p:cNvSpPr txBox="1">
            <a:spLocks noChangeArrowheads="1"/>
          </p:cNvSpPr>
          <p:nvPr/>
        </p:nvSpPr>
        <p:spPr bwMode="auto">
          <a:xfrm>
            <a:off x="7924800" y="5562600"/>
            <a:ext cx="514350" cy="276225"/>
          </a:xfrm>
          <a:prstGeom prst="rect">
            <a:avLst/>
          </a:prstGeom>
          <a:noFill/>
          <a:ln w="9525">
            <a:noFill/>
            <a:miter lim="800000"/>
            <a:headEnd/>
            <a:tailEnd/>
          </a:ln>
        </p:spPr>
        <p:txBody>
          <a:bodyPr wrap="none">
            <a:spAutoFit/>
          </a:bodyPr>
          <a:lstStyle/>
          <a:p>
            <a:r>
              <a:rPr lang="en-US" sz="1200" b="1" dirty="0" smtClean="0">
                <a:solidFill>
                  <a:schemeClr val="bg1"/>
                </a:solidFill>
                <a:latin typeface="Times New Roman" pitchFamily="-65" charset="0"/>
                <a:cs typeface="Times New Roman" pitchFamily="-65" charset="0"/>
              </a:rPr>
              <a:t>1 </a:t>
            </a:r>
            <a:r>
              <a:rPr lang="el-GR" sz="1200" b="1" dirty="0">
                <a:solidFill>
                  <a:schemeClr val="bg1"/>
                </a:solidFill>
                <a:latin typeface="Times New Roman" pitchFamily="-65" charset="0"/>
                <a:cs typeface="Times New Roman" pitchFamily="-65" charset="0"/>
              </a:rPr>
              <a:t>μ</a:t>
            </a:r>
            <a:r>
              <a:rPr lang="en-US" sz="1200" b="1" dirty="0">
                <a:solidFill>
                  <a:schemeClr val="bg1"/>
                </a:solidFill>
                <a:latin typeface="Times New Roman" pitchFamily="-65" charset="0"/>
                <a:cs typeface="Times New Roman" pitchFamily="-65" charset="0"/>
              </a:rPr>
              <a:t>m</a:t>
            </a:r>
          </a:p>
        </p:txBody>
      </p:sp>
      <p:cxnSp>
        <p:nvCxnSpPr>
          <p:cNvPr id="7" name="Straight Connector 6"/>
          <p:cNvCxnSpPr/>
          <p:nvPr/>
        </p:nvCxnSpPr>
        <p:spPr>
          <a:xfrm>
            <a:off x="8001000" y="5562600"/>
            <a:ext cx="381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0525" y="1827342"/>
            <a:ext cx="8307388" cy="369332"/>
          </a:xfrm>
          <a:prstGeom prst="rect">
            <a:avLst/>
          </a:prstGeom>
        </p:spPr>
        <p:txBody>
          <a:bodyPr wrap="square">
            <a:spAutoFit/>
          </a:bodyPr>
          <a:lstStyle/>
          <a:p>
            <a:pPr lvl="1" algn="just">
              <a:buFont typeface="Wingdings" pitchFamily="-65" charset="2"/>
              <a:buChar char="Ø"/>
            </a:pPr>
            <a:r>
              <a:rPr lang="en-US" sz="1800" dirty="0" smtClean="0">
                <a:solidFill>
                  <a:prstClr val="black"/>
                </a:solidFill>
                <a:latin typeface="Calibri"/>
              </a:rPr>
              <a:t> </a:t>
            </a:r>
            <a:r>
              <a:rPr lang="en-US" sz="1800" dirty="0">
                <a:solidFill>
                  <a:prstClr val="black"/>
                </a:solidFill>
                <a:latin typeface="Calibri"/>
              </a:rPr>
              <a:t>Binding energy of BN &gt; silica. </a:t>
            </a:r>
            <a:r>
              <a:rPr lang="en-US" sz="1800" dirty="0" smtClean="0">
                <a:solidFill>
                  <a:prstClr val="black"/>
                </a:solidFill>
                <a:latin typeface="Calibri"/>
              </a:rPr>
              <a:t>  </a:t>
            </a:r>
            <a:r>
              <a:rPr lang="en-US" sz="1800" i="1" dirty="0" smtClean="0">
                <a:solidFill>
                  <a:prstClr val="black"/>
                </a:solidFill>
                <a:latin typeface="Calibri"/>
              </a:rPr>
              <a:t>Should </a:t>
            </a:r>
            <a:r>
              <a:rPr lang="en-US" sz="1800" i="1" dirty="0">
                <a:solidFill>
                  <a:prstClr val="black"/>
                </a:solidFill>
                <a:latin typeface="Calibri"/>
              </a:rPr>
              <a:t>expect slower sputter rate with BN</a:t>
            </a:r>
            <a:r>
              <a:rPr lang="en-US" sz="1800" i="1" dirty="0" smtClean="0">
                <a:solidFill>
                  <a:prstClr val="black"/>
                </a:solidFill>
                <a:latin typeface="Calibri"/>
              </a:rPr>
              <a:t>…</a:t>
            </a:r>
            <a:endParaRPr lang="en-US" sz="1800" b="1" dirty="0">
              <a:solidFill>
                <a:prstClr val="black"/>
              </a:solidFill>
              <a:latin typeface="Calibri"/>
            </a:endParaRPr>
          </a:p>
        </p:txBody>
      </p:sp>
      <p:sp>
        <p:nvSpPr>
          <p:cNvPr id="4" name="Rectangle 3"/>
          <p:cNvSpPr/>
          <p:nvPr/>
        </p:nvSpPr>
        <p:spPr>
          <a:xfrm>
            <a:off x="857249" y="2282399"/>
            <a:ext cx="7840663" cy="369332"/>
          </a:xfrm>
          <a:prstGeom prst="rect">
            <a:avLst/>
          </a:prstGeom>
        </p:spPr>
        <p:txBody>
          <a:bodyPr wrap="square">
            <a:spAutoFit/>
          </a:bodyPr>
          <a:lstStyle/>
          <a:p>
            <a:pPr>
              <a:buFont typeface="Wingdings" pitchFamily="-65" charset="2"/>
              <a:buChar char="Ø"/>
            </a:pPr>
            <a:r>
              <a:rPr lang="en-US" sz="1800" b="1" dirty="0">
                <a:solidFill>
                  <a:prstClr val="black"/>
                </a:solidFill>
                <a:latin typeface="Calibri"/>
              </a:rPr>
              <a:t> BN exfoliation </a:t>
            </a:r>
            <a:r>
              <a:rPr lang="en-US" sz="1800" b="1" dirty="0" smtClean="0">
                <a:solidFill>
                  <a:prstClr val="black"/>
                </a:solidFill>
                <a:latin typeface="Calibri"/>
              </a:rPr>
              <a:t>important mechanism for BN loss from the channel wall surface</a:t>
            </a:r>
            <a:endParaRPr lang="en-US" sz="1800" b="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304800" y="4495800"/>
          <a:ext cx="2438400" cy="2132013"/>
        </p:xfrm>
        <a:graphic>
          <a:graphicData uri="http://schemas.openxmlformats.org/presentationml/2006/ole">
            <mc:AlternateContent xmlns:mc="http://schemas.openxmlformats.org/markup-compatibility/2006">
              <mc:Choice xmlns:v="urn:schemas-microsoft-com:vml" Requires="v">
                <p:oleObj spid="_x0000_s26710" name="CorelDRAW!" r:id="rId3" imgW="4250131" imgH="3714293" progId="">
                  <p:embed/>
                </p:oleObj>
              </mc:Choice>
              <mc:Fallback>
                <p:oleObj name="CorelDRAW!" r:id="rId3" imgW="4250131" imgH="3714293" progId="">
                  <p:embed/>
                  <p:pic>
                    <p:nvPicPr>
                      <p:cNvPr id="0"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26627" name="Picture 42" descr="TEM-.gif"/>
          <p:cNvPicPr>
            <a:picLocks noChangeAspect="1"/>
          </p:cNvPicPr>
          <p:nvPr/>
        </p:nvPicPr>
        <p:blipFill>
          <a:blip r:embed="rId5" cstate="print">
            <a:lum bright="10000"/>
          </a:blip>
          <a:srcRect/>
          <a:stretch>
            <a:fillRect/>
          </a:stretch>
        </p:blipFill>
        <p:spPr bwMode="auto">
          <a:xfrm>
            <a:off x="4495800" y="914400"/>
            <a:ext cx="3657600" cy="3352800"/>
          </a:xfrm>
          <a:prstGeom prst="rect">
            <a:avLst/>
          </a:prstGeom>
          <a:noFill/>
          <a:ln w="9525">
            <a:noFill/>
            <a:miter lim="800000"/>
            <a:headEnd/>
            <a:tailEnd/>
          </a:ln>
        </p:spPr>
      </p:pic>
      <p:sp>
        <p:nvSpPr>
          <p:cNvPr id="26628" name="TextBox 43"/>
          <p:cNvSpPr txBox="1">
            <a:spLocks noChangeArrowheads="1"/>
          </p:cNvSpPr>
          <p:nvPr/>
        </p:nvSpPr>
        <p:spPr bwMode="auto">
          <a:xfrm>
            <a:off x="3048000" y="5791200"/>
            <a:ext cx="2819400" cy="923330"/>
          </a:xfrm>
          <a:prstGeom prst="rect">
            <a:avLst/>
          </a:prstGeom>
          <a:noFill/>
          <a:ln w="9525">
            <a:noFill/>
            <a:miter lim="800000"/>
            <a:headEnd/>
            <a:tailEnd/>
          </a:ln>
        </p:spPr>
        <p:txBody>
          <a:bodyPr wrap="square">
            <a:spAutoFit/>
          </a:bodyPr>
          <a:lstStyle/>
          <a:p>
            <a:pPr algn="r"/>
            <a:r>
              <a:rPr lang="en-US" sz="1800" i="1" dirty="0">
                <a:latin typeface="+mn-lt"/>
              </a:rPr>
              <a:t>SEM micrograph – </a:t>
            </a:r>
            <a:r>
              <a:rPr lang="en-US" sz="1800" i="1" dirty="0" smtClean="0">
                <a:latin typeface="+mn-lt"/>
              </a:rPr>
              <a:t>cracking most prevalent in BN, but some seen </a:t>
            </a:r>
            <a:r>
              <a:rPr lang="en-US" sz="1800" i="1" dirty="0">
                <a:latin typeface="+mn-lt"/>
              </a:rPr>
              <a:t>in </a:t>
            </a:r>
            <a:r>
              <a:rPr lang="en-US" sz="1800" i="1" dirty="0" smtClean="0">
                <a:latin typeface="+mn-lt"/>
              </a:rPr>
              <a:t>silica</a:t>
            </a:r>
            <a:endParaRPr lang="en-US" sz="1800" i="1" dirty="0">
              <a:latin typeface="+mn-lt"/>
            </a:endParaRPr>
          </a:p>
        </p:txBody>
      </p:sp>
      <p:sp>
        <p:nvSpPr>
          <p:cNvPr id="26629" name="TextBox 34"/>
          <p:cNvSpPr txBox="1">
            <a:spLocks noChangeArrowheads="1"/>
          </p:cNvSpPr>
          <p:nvPr/>
        </p:nvSpPr>
        <p:spPr bwMode="auto">
          <a:xfrm>
            <a:off x="353679" y="76200"/>
            <a:ext cx="8493800" cy="584775"/>
          </a:xfrm>
          <a:prstGeom prst="rect">
            <a:avLst/>
          </a:prstGeom>
          <a:noFill/>
          <a:ln w="9525">
            <a:noFill/>
            <a:miter lim="800000"/>
            <a:headEnd/>
            <a:tailEnd/>
          </a:ln>
        </p:spPr>
        <p:txBody>
          <a:bodyPr wrap="none">
            <a:spAutoFit/>
          </a:bodyPr>
          <a:lstStyle/>
          <a:p>
            <a:pPr algn="ctr"/>
            <a:r>
              <a:rPr lang="en-US" sz="3200" b="1" dirty="0">
                <a:latin typeface="+mn-lt"/>
                <a:cs typeface="Arial" pitchFamily="34" charset="0"/>
              </a:rPr>
              <a:t>Analysis -- Micro-Cracking in </a:t>
            </a:r>
            <a:r>
              <a:rPr lang="en-US" sz="3200" b="1" dirty="0" smtClean="0">
                <a:latin typeface="+mn-lt"/>
                <a:cs typeface="Arial" pitchFamily="34" charset="0"/>
              </a:rPr>
              <a:t>Boron Nitride Phase</a:t>
            </a:r>
            <a:endParaRPr lang="en-US" sz="3200" b="1" dirty="0">
              <a:latin typeface="+mn-lt"/>
              <a:cs typeface="Arial" pitchFamily="34" charset="0"/>
            </a:endParaRPr>
          </a:p>
        </p:txBody>
      </p:sp>
      <p:pic>
        <p:nvPicPr>
          <p:cNvPr id="26630" name="Picture 4" descr="http://cst-www.nrl.navy.mil/lattice//struk.picts/b_k.s.png"/>
          <p:cNvPicPr>
            <a:picLocks noChangeAspect="1" noChangeArrowheads="1"/>
          </p:cNvPicPr>
          <p:nvPr/>
        </p:nvPicPr>
        <p:blipFill>
          <a:blip r:embed="rId6" cstate="print"/>
          <a:srcRect l="51923" b="50145"/>
          <a:stretch>
            <a:fillRect/>
          </a:stretch>
        </p:blipFill>
        <p:spPr bwMode="auto">
          <a:xfrm>
            <a:off x="228600" y="2590800"/>
            <a:ext cx="1905000" cy="1676400"/>
          </a:xfrm>
          <a:prstGeom prst="rect">
            <a:avLst/>
          </a:prstGeom>
          <a:noFill/>
          <a:ln w="9525">
            <a:noFill/>
            <a:miter lim="800000"/>
            <a:headEnd/>
            <a:tailEnd/>
          </a:ln>
        </p:spPr>
      </p:pic>
      <p:cxnSp>
        <p:nvCxnSpPr>
          <p:cNvPr id="11" name="Straight Connector 10"/>
          <p:cNvCxnSpPr/>
          <p:nvPr/>
        </p:nvCxnSpPr>
        <p:spPr>
          <a:xfrm flipV="1">
            <a:off x="1600200" y="4267200"/>
            <a:ext cx="6400800" cy="17526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533400" y="1981200"/>
            <a:ext cx="5105400" cy="2971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633" name="TextBox 5"/>
          <p:cNvSpPr txBox="1">
            <a:spLocks noChangeArrowheads="1"/>
          </p:cNvSpPr>
          <p:nvPr/>
        </p:nvSpPr>
        <p:spPr bwMode="auto">
          <a:xfrm>
            <a:off x="228600" y="685800"/>
            <a:ext cx="3352800" cy="1477328"/>
          </a:xfrm>
          <a:prstGeom prst="rect">
            <a:avLst/>
          </a:prstGeom>
          <a:solidFill>
            <a:schemeClr val="bg1"/>
          </a:solidFill>
          <a:ln w="9525">
            <a:noFill/>
            <a:miter lim="800000"/>
            <a:headEnd/>
            <a:tailEnd/>
          </a:ln>
        </p:spPr>
        <p:txBody>
          <a:bodyPr>
            <a:spAutoFit/>
          </a:bodyPr>
          <a:lstStyle/>
          <a:p>
            <a:pPr>
              <a:buFont typeface="Arial" charset="0"/>
              <a:buChar char="•"/>
            </a:pPr>
            <a:r>
              <a:rPr lang="en-US" sz="1800" dirty="0">
                <a:latin typeface="+mn-lt"/>
              </a:rPr>
              <a:t> </a:t>
            </a:r>
            <a:r>
              <a:rPr lang="en-US" sz="1800" dirty="0">
                <a:latin typeface="+mn-lt"/>
                <a:cs typeface="Arial" charset="0"/>
              </a:rPr>
              <a:t>Phase identification confirmed </a:t>
            </a:r>
            <a:r>
              <a:rPr lang="en-US" sz="1800" dirty="0" smtClean="0">
                <a:latin typeface="+mn-lt"/>
                <a:cs typeface="Arial" charset="0"/>
              </a:rPr>
              <a:t>amorphous </a:t>
            </a:r>
            <a:r>
              <a:rPr lang="en-US" sz="1800" dirty="0">
                <a:latin typeface="+mn-lt"/>
                <a:cs typeface="Arial" charset="0"/>
              </a:rPr>
              <a:t>silica and </a:t>
            </a:r>
            <a:r>
              <a:rPr lang="en-US" sz="1800" i="1" dirty="0" err="1">
                <a:latin typeface="+mn-lt"/>
                <a:cs typeface="Arial" charset="0"/>
              </a:rPr>
              <a:t>hcp</a:t>
            </a:r>
            <a:r>
              <a:rPr lang="en-US" sz="1800" dirty="0">
                <a:latin typeface="+mn-lt"/>
                <a:cs typeface="Arial" charset="0"/>
              </a:rPr>
              <a:t> BN</a:t>
            </a:r>
          </a:p>
          <a:p>
            <a:pPr>
              <a:buFont typeface="Arial" charset="0"/>
              <a:buChar char="•"/>
            </a:pPr>
            <a:r>
              <a:rPr lang="en-US" sz="1800" dirty="0">
                <a:latin typeface="+mn-lt"/>
                <a:cs typeface="Arial" charset="0"/>
              </a:rPr>
              <a:t> Prevalent and parallel micro-cracking in BN. Identified to be along the basal plane</a:t>
            </a:r>
          </a:p>
        </p:txBody>
      </p:sp>
      <p:sp>
        <p:nvSpPr>
          <p:cNvPr id="26634" name="TextBox 13"/>
          <p:cNvSpPr txBox="1">
            <a:spLocks noChangeArrowheads="1"/>
          </p:cNvSpPr>
          <p:nvPr/>
        </p:nvSpPr>
        <p:spPr bwMode="auto">
          <a:xfrm>
            <a:off x="2286000" y="3124200"/>
            <a:ext cx="2209800" cy="523875"/>
          </a:xfrm>
          <a:prstGeom prst="rect">
            <a:avLst/>
          </a:prstGeom>
          <a:solidFill>
            <a:schemeClr val="bg1"/>
          </a:solidFill>
          <a:ln w="9525">
            <a:noFill/>
            <a:miter lim="800000"/>
            <a:headEnd/>
            <a:tailEnd/>
          </a:ln>
        </p:spPr>
        <p:txBody>
          <a:bodyPr>
            <a:spAutoFit/>
          </a:bodyPr>
          <a:lstStyle/>
          <a:p>
            <a:r>
              <a:rPr lang="en-US" sz="1400" i="1" dirty="0">
                <a:latin typeface="+mn-lt"/>
              </a:rPr>
              <a:t>Weak out-of-plane bonding (similar to graphite)</a:t>
            </a:r>
          </a:p>
        </p:txBody>
      </p:sp>
      <p:cxnSp>
        <p:nvCxnSpPr>
          <p:cNvPr id="19" name="Straight Arrow Connector 18"/>
          <p:cNvCxnSpPr/>
          <p:nvPr/>
        </p:nvCxnSpPr>
        <p:spPr>
          <a:xfrm rot="10800000">
            <a:off x="1905000" y="3124200"/>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905000" y="3657600"/>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37" name="TextBox 22"/>
          <p:cNvSpPr txBox="1">
            <a:spLocks noChangeArrowheads="1"/>
          </p:cNvSpPr>
          <p:nvPr/>
        </p:nvSpPr>
        <p:spPr bwMode="auto">
          <a:xfrm>
            <a:off x="228600" y="4114800"/>
            <a:ext cx="488950" cy="307975"/>
          </a:xfrm>
          <a:prstGeom prst="rect">
            <a:avLst/>
          </a:prstGeom>
          <a:noFill/>
          <a:ln w="9525">
            <a:noFill/>
            <a:miter lim="800000"/>
            <a:headEnd/>
            <a:tailEnd/>
          </a:ln>
        </p:spPr>
        <p:txBody>
          <a:bodyPr wrap="none">
            <a:spAutoFit/>
          </a:bodyPr>
          <a:lstStyle/>
          <a:p>
            <a:r>
              <a:rPr lang="en-US" sz="1400" b="1">
                <a:solidFill>
                  <a:srgbClr val="00B050"/>
                </a:solidFill>
              </a:rPr>
              <a:t>B</a:t>
            </a:r>
            <a:r>
              <a:rPr lang="en-US" sz="1400" b="1"/>
              <a:t>, </a:t>
            </a:r>
            <a:r>
              <a:rPr lang="en-US" sz="1400" b="1">
                <a:solidFill>
                  <a:schemeClr val="accent1"/>
                </a:solidFill>
              </a:rPr>
              <a:t>N</a:t>
            </a:r>
          </a:p>
        </p:txBody>
      </p:sp>
      <p:pic>
        <p:nvPicPr>
          <p:cNvPr id="26638" name="Picture 23" descr="Fig-3.gif"/>
          <p:cNvPicPr>
            <a:picLocks noChangeAspect="1" noChangeArrowheads="1"/>
          </p:cNvPicPr>
          <p:nvPr/>
        </p:nvPicPr>
        <p:blipFill>
          <a:blip r:embed="rId7" cstate="print">
            <a:lum bright="10000"/>
          </a:blip>
          <a:srcRect l="41367" t="68060" r="1018"/>
          <a:stretch>
            <a:fillRect/>
          </a:stretch>
        </p:blipFill>
        <p:spPr bwMode="auto">
          <a:xfrm>
            <a:off x="5943600" y="4572000"/>
            <a:ext cx="2889250" cy="1981200"/>
          </a:xfrm>
          <a:prstGeom prst="rect">
            <a:avLst/>
          </a:prstGeom>
          <a:noFill/>
          <a:ln w="9525">
            <a:solidFill>
              <a:schemeClr val="tx1"/>
            </a:solidFill>
            <a:miter lim="800000"/>
            <a:headEnd/>
            <a:tailEnd/>
          </a:ln>
        </p:spPr>
      </p:pic>
      <p:sp>
        <p:nvSpPr>
          <p:cNvPr id="26639" name="TextBox 27"/>
          <p:cNvSpPr txBox="1">
            <a:spLocks noChangeArrowheads="1"/>
          </p:cNvSpPr>
          <p:nvPr/>
        </p:nvSpPr>
        <p:spPr bwMode="auto">
          <a:xfrm>
            <a:off x="1470025" y="6553200"/>
            <a:ext cx="1501775" cy="369888"/>
          </a:xfrm>
          <a:prstGeom prst="rect">
            <a:avLst/>
          </a:prstGeom>
          <a:noFill/>
          <a:ln w="9525">
            <a:noFill/>
            <a:miter lim="800000"/>
            <a:headEnd/>
            <a:tailEnd/>
          </a:ln>
        </p:spPr>
        <p:txBody>
          <a:bodyPr wrap="none">
            <a:spAutoFit/>
          </a:bodyPr>
          <a:lstStyle/>
          <a:p>
            <a:r>
              <a:rPr lang="en-US" sz="1800" dirty="0"/>
              <a:t>FIB extraction</a:t>
            </a:r>
          </a:p>
        </p:txBody>
      </p:sp>
      <p:pic>
        <p:nvPicPr>
          <p:cNvPr id="26640" name="Picture 13" descr="F30STWIN"/>
          <p:cNvPicPr>
            <a:picLocks noChangeAspect="1" noChangeArrowheads="1"/>
          </p:cNvPicPr>
          <p:nvPr/>
        </p:nvPicPr>
        <p:blipFill>
          <a:blip r:embed="rId8" cstate="print">
            <a:lum bright="16000"/>
          </a:blip>
          <a:srcRect l="14876" t="5882" r="17354" b="19606"/>
          <a:stretch>
            <a:fillRect/>
          </a:stretch>
        </p:blipFill>
        <p:spPr bwMode="auto">
          <a:xfrm>
            <a:off x="2743200" y="4114800"/>
            <a:ext cx="990600" cy="1262063"/>
          </a:xfrm>
          <a:prstGeom prst="rect">
            <a:avLst/>
          </a:prstGeom>
          <a:noFill/>
          <a:ln w="9525">
            <a:noFill/>
            <a:miter lim="800000"/>
            <a:headEnd/>
            <a:tailEnd/>
          </a:ln>
        </p:spPr>
      </p:pic>
      <p:sp>
        <p:nvSpPr>
          <p:cNvPr id="26641" name="TextBox 29"/>
          <p:cNvSpPr txBox="1">
            <a:spLocks noChangeArrowheads="1"/>
          </p:cNvSpPr>
          <p:nvPr/>
        </p:nvSpPr>
        <p:spPr bwMode="auto">
          <a:xfrm>
            <a:off x="2974975" y="5040313"/>
            <a:ext cx="606425" cy="369887"/>
          </a:xfrm>
          <a:prstGeom prst="rect">
            <a:avLst/>
          </a:prstGeom>
          <a:noFill/>
          <a:ln w="9525">
            <a:noFill/>
            <a:miter lim="800000"/>
            <a:headEnd/>
            <a:tailEnd/>
          </a:ln>
        </p:spPr>
        <p:txBody>
          <a:bodyPr wrap="none">
            <a:spAutoFit/>
          </a:bodyPr>
          <a:lstStyle/>
          <a:p>
            <a:r>
              <a:rPr lang="en-US" sz="1800">
                <a:solidFill>
                  <a:schemeClr val="bg1"/>
                </a:solidFill>
              </a:rPr>
              <a:t>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33" grpId="0" animBg="1"/>
      <p:bldP spid="26634" grpId="0" animBg="1"/>
      <p:bldP spid="266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164" y="-3963"/>
            <a:ext cx="9144000" cy="6135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cs typeface="Arial" pitchFamily="34" charset="0"/>
              </a:rPr>
              <a:t>Analysis -- </a:t>
            </a:r>
            <a:r>
              <a:rPr lang="en-US" sz="2800" b="1" dirty="0" smtClean="0">
                <a:latin typeface="+mn-lt"/>
              </a:rPr>
              <a:t>Investigation of Micro-cracking in Erosion Regions</a:t>
            </a:r>
            <a:endParaRPr lang="en-US" sz="2800" b="1" dirty="0">
              <a:latin typeface="+mn-lt"/>
            </a:endParaRPr>
          </a:p>
        </p:txBody>
      </p:sp>
      <p:pic>
        <p:nvPicPr>
          <p:cNvPr id="31" name="Picture 30" descr="C:\Users\tsburton1\Documents\Pictures\Crack Stats\Finalized Crack Stats\Counted\High\61_e.jpg"/>
          <p:cNvPicPr>
            <a:picLocks noChangeAspect="1" noChangeArrowheads="1"/>
          </p:cNvPicPr>
          <p:nvPr/>
        </p:nvPicPr>
        <p:blipFill rotWithShape="1">
          <a:blip r:embed="rId3" cstate="print">
            <a:lum bright="1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28" t="-197" r="-25" b="6967"/>
          <a:stretch/>
        </p:blipFill>
        <p:spPr bwMode="auto">
          <a:xfrm>
            <a:off x="-1158" y="648957"/>
            <a:ext cx="4877958" cy="361824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a:off x="4397919" y="4009156"/>
            <a:ext cx="2976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300630" y="4000500"/>
            <a:ext cx="566645" cy="307777"/>
          </a:xfrm>
          <a:prstGeom prst="rect">
            <a:avLst/>
          </a:prstGeom>
          <a:noFill/>
        </p:spPr>
        <p:txBody>
          <a:bodyPr wrap="square" rtlCol="0">
            <a:spAutoFit/>
          </a:bodyPr>
          <a:lstStyle/>
          <a:p>
            <a:r>
              <a:rPr lang="en-US" sz="1400" b="1" dirty="0" smtClean="0">
                <a:solidFill>
                  <a:schemeClr val="bg1"/>
                </a:solidFill>
                <a:latin typeface="+mn-lt"/>
                <a:cs typeface="Times New Roman" pitchFamily="18" charset="0"/>
              </a:rPr>
              <a:t>1</a:t>
            </a:r>
            <a:r>
              <a:rPr lang="el-GR" sz="1400" b="1" dirty="0" smtClean="0">
                <a:solidFill>
                  <a:schemeClr val="bg1"/>
                </a:solidFill>
                <a:latin typeface="+mn-lt"/>
                <a:cs typeface="Times New Roman" pitchFamily="18" charset="0"/>
              </a:rPr>
              <a:t>μ</a:t>
            </a:r>
            <a:r>
              <a:rPr lang="en-US" sz="1400" b="1" dirty="0" smtClean="0">
                <a:solidFill>
                  <a:schemeClr val="bg1"/>
                </a:solidFill>
                <a:latin typeface="+mn-lt"/>
                <a:cs typeface="Times New Roman" pitchFamily="18" charset="0"/>
              </a:rPr>
              <a:t>m</a:t>
            </a:r>
            <a:endParaRPr lang="en-US" sz="1400" b="1" dirty="0">
              <a:solidFill>
                <a:schemeClr val="bg1"/>
              </a:solidFill>
              <a:latin typeface="+mn-lt"/>
              <a:cs typeface="Times New Roman" pitchFamily="18" charset="0"/>
            </a:endParaRPr>
          </a:p>
        </p:txBody>
      </p:sp>
      <p:grpSp>
        <p:nvGrpSpPr>
          <p:cNvPr id="42" name="Group 41"/>
          <p:cNvGrpSpPr/>
          <p:nvPr/>
        </p:nvGrpSpPr>
        <p:grpSpPr>
          <a:xfrm>
            <a:off x="5029200" y="655320"/>
            <a:ext cx="4133850" cy="2011680"/>
            <a:chOff x="5374986" y="1640532"/>
            <a:chExt cx="4133850" cy="2011680"/>
          </a:xfrm>
        </p:grpSpPr>
        <p:graphicFrame>
          <p:nvGraphicFramePr>
            <p:cNvPr id="30" name="Chart 29"/>
            <p:cNvGraphicFramePr/>
            <p:nvPr>
              <p:extLst/>
            </p:nvPr>
          </p:nvGraphicFramePr>
          <p:xfrm>
            <a:off x="5374986" y="1640532"/>
            <a:ext cx="3657600" cy="2011680"/>
          </p:xfrm>
          <a:graphic>
            <a:graphicData uri="http://schemas.openxmlformats.org/drawingml/2006/chart">
              <c:chart xmlns:c="http://schemas.openxmlformats.org/drawingml/2006/chart" xmlns:r="http://schemas.openxmlformats.org/officeDocument/2006/relationships" r:id="rId5"/>
            </a:graphicData>
          </a:graphic>
        </p:graphicFrame>
        <p:sp>
          <p:nvSpPr>
            <p:cNvPr id="34" name="TextBox 33"/>
            <p:cNvSpPr txBox="1"/>
            <p:nvPr/>
          </p:nvSpPr>
          <p:spPr>
            <a:xfrm>
              <a:off x="6841836" y="1890249"/>
              <a:ext cx="2667000" cy="461665"/>
            </a:xfrm>
            <a:prstGeom prst="rect">
              <a:avLst/>
            </a:prstGeom>
            <a:noFill/>
          </p:spPr>
          <p:txBody>
            <a:bodyPr wrap="square" rtlCol="0">
              <a:spAutoFit/>
            </a:bodyPr>
            <a:lstStyle/>
            <a:p>
              <a:r>
                <a:rPr lang="en-US" sz="1200" dirty="0" smtClean="0">
                  <a:latin typeface="+mn-lt"/>
                </a:rPr>
                <a:t>Average Crack Length: 535nm</a:t>
              </a:r>
            </a:p>
            <a:p>
              <a:r>
                <a:rPr lang="en-US" sz="1200" dirty="0" smtClean="0">
                  <a:latin typeface="+mn-lt"/>
                </a:rPr>
                <a:t>Total Number of Cracks: 168/1400 mm</a:t>
              </a:r>
              <a:r>
                <a:rPr lang="en-US" sz="1200" baseline="30000" dirty="0" smtClean="0">
                  <a:latin typeface="+mn-lt"/>
                </a:rPr>
                <a:t>2</a:t>
              </a:r>
              <a:endParaRPr lang="en-US" sz="1200" baseline="30000" dirty="0">
                <a:latin typeface="+mn-lt"/>
              </a:endParaRPr>
            </a:p>
          </p:txBody>
        </p:sp>
      </p:grpSp>
      <p:grpSp>
        <p:nvGrpSpPr>
          <p:cNvPr id="41" name="Group 40"/>
          <p:cNvGrpSpPr/>
          <p:nvPr/>
        </p:nvGrpSpPr>
        <p:grpSpPr>
          <a:xfrm>
            <a:off x="5029200" y="2560320"/>
            <a:ext cx="4143375" cy="2011680"/>
            <a:chOff x="5374986" y="3322319"/>
            <a:chExt cx="4143375" cy="2011680"/>
          </a:xfrm>
        </p:grpSpPr>
        <p:graphicFrame>
          <p:nvGraphicFramePr>
            <p:cNvPr id="29" name="Chart 28"/>
            <p:cNvGraphicFramePr/>
            <p:nvPr>
              <p:extLst/>
            </p:nvPr>
          </p:nvGraphicFramePr>
          <p:xfrm>
            <a:off x="5374986" y="3322319"/>
            <a:ext cx="3657600" cy="2011680"/>
          </p:xfrm>
          <a:graphic>
            <a:graphicData uri="http://schemas.openxmlformats.org/drawingml/2006/chart">
              <c:chart xmlns:c="http://schemas.openxmlformats.org/drawingml/2006/chart" xmlns:r="http://schemas.openxmlformats.org/officeDocument/2006/relationships" r:id="rId6"/>
            </a:graphicData>
          </a:graphic>
        </p:graphicFrame>
        <p:sp>
          <p:nvSpPr>
            <p:cNvPr id="35" name="TextBox 34"/>
            <p:cNvSpPr txBox="1"/>
            <p:nvPr/>
          </p:nvSpPr>
          <p:spPr>
            <a:xfrm>
              <a:off x="6851361" y="3582351"/>
              <a:ext cx="2667000" cy="461665"/>
            </a:xfrm>
            <a:prstGeom prst="rect">
              <a:avLst/>
            </a:prstGeom>
            <a:noFill/>
          </p:spPr>
          <p:txBody>
            <a:bodyPr wrap="square" rtlCol="0">
              <a:spAutoFit/>
            </a:bodyPr>
            <a:lstStyle/>
            <a:p>
              <a:r>
                <a:rPr lang="en-US" sz="1200" dirty="0" smtClean="0">
                  <a:latin typeface="+mn-lt"/>
                </a:rPr>
                <a:t>Average Crack Length: 589nm</a:t>
              </a:r>
            </a:p>
            <a:p>
              <a:r>
                <a:rPr lang="en-US" sz="1200" dirty="0" smtClean="0">
                  <a:latin typeface="+mn-lt"/>
                </a:rPr>
                <a:t>Total Number of Cracks: </a:t>
              </a:r>
              <a:r>
                <a:rPr lang="en-US" sz="1200" dirty="0">
                  <a:latin typeface="+mn-lt"/>
                </a:rPr>
                <a:t>663/1400 </a:t>
              </a:r>
              <a:r>
                <a:rPr lang="en-US" sz="1200" dirty="0" smtClean="0">
                  <a:latin typeface="+mn-lt"/>
                </a:rPr>
                <a:t>mm</a:t>
              </a:r>
              <a:r>
                <a:rPr lang="en-US" sz="1200" baseline="30000" dirty="0" smtClean="0">
                  <a:latin typeface="+mn-lt"/>
                </a:rPr>
                <a:t>2</a:t>
              </a:r>
              <a:endParaRPr lang="en-US" sz="1200" baseline="30000" dirty="0">
                <a:latin typeface="+mn-lt"/>
              </a:endParaRPr>
            </a:p>
          </p:txBody>
        </p:sp>
      </p:grpSp>
      <p:grpSp>
        <p:nvGrpSpPr>
          <p:cNvPr id="43" name="Group 42"/>
          <p:cNvGrpSpPr/>
          <p:nvPr/>
        </p:nvGrpSpPr>
        <p:grpSpPr>
          <a:xfrm>
            <a:off x="5064414" y="4600075"/>
            <a:ext cx="4222461" cy="2011680"/>
            <a:chOff x="5410200" y="4876800"/>
            <a:chExt cx="4222461" cy="2011680"/>
          </a:xfrm>
        </p:grpSpPr>
        <p:graphicFrame>
          <p:nvGraphicFramePr>
            <p:cNvPr id="28" name="Chart 27"/>
            <p:cNvGraphicFramePr/>
            <p:nvPr>
              <p:extLst/>
            </p:nvPr>
          </p:nvGraphicFramePr>
          <p:xfrm>
            <a:off x="5410200" y="4876800"/>
            <a:ext cx="3657600" cy="2011680"/>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p:cNvSpPr txBox="1"/>
            <p:nvPr/>
          </p:nvSpPr>
          <p:spPr>
            <a:xfrm>
              <a:off x="6851361" y="5209586"/>
              <a:ext cx="2781300" cy="461665"/>
            </a:xfrm>
            <a:prstGeom prst="rect">
              <a:avLst/>
            </a:prstGeom>
            <a:noFill/>
          </p:spPr>
          <p:txBody>
            <a:bodyPr wrap="square" rtlCol="0">
              <a:spAutoFit/>
            </a:bodyPr>
            <a:lstStyle/>
            <a:p>
              <a:r>
                <a:rPr lang="en-US" sz="1200" dirty="0" smtClean="0">
                  <a:latin typeface="+mn-lt"/>
                </a:rPr>
                <a:t>Average Crack Length: 502nm</a:t>
              </a:r>
            </a:p>
            <a:p>
              <a:r>
                <a:rPr lang="en-US" sz="1200" dirty="0" smtClean="0">
                  <a:latin typeface="+mn-lt"/>
                </a:rPr>
                <a:t>Total Number of Cracks: </a:t>
              </a:r>
              <a:r>
                <a:rPr lang="en-US" sz="1200" dirty="0">
                  <a:latin typeface="+mn-lt"/>
                </a:rPr>
                <a:t>927/1400 </a:t>
              </a:r>
              <a:r>
                <a:rPr lang="en-US" sz="1200" dirty="0" smtClean="0">
                  <a:latin typeface="+mn-lt"/>
                </a:rPr>
                <a:t>mm</a:t>
              </a:r>
              <a:r>
                <a:rPr lang="en-US" sz="1200" baseline="30000" dirty="0" smtClean="0">
                  <a:latin typeface="+mn-lt"/>
                </a:rPr>
                <a:t>2</a:t>
              </a:r>
              <a:endParaRPr lang="en-US" sz="1200" baseline="30000" dirty="0">
                <a:latin typeface="+mn-lt"/>
              </a:endParaRPr>
            </a:p>
          </p:txBody>
        </p:sp>
      </p:grpSp>
      <p:sp>
        <p:nvSpPr>
          <p:cNvPr id="44" name="Rectangle 43"/>
          <p:cNvSpPr/>
          <p:nvPr/>
        </p:nvSpPr>
        <p:spPr>
          <a:xfrm>
            <a:off x="304800" y="4425030"/>
            <a:ext cx="4572000" cy="1938992"/>
          </a:xfrm>
          <a:prstGeom prst="rect">
            <a:avLst/>
          </a:prstGeom>
          <a:solidFill>
            <a:srgbClr val="FFFFCC"/>
          </a:solidFill>
          <a:ln>
            <a:solidFill>
              <a:schemeClr val="tx1"/>
            </a:solidFill>
          </a:ln>
        </p:spPr>
        <p:txBody>
          <a:bodyPr>
            <a:spAutoFit/>
          </a:bodyPr>
          <a:lstStyle/>
          <a:p>
            <a:pPr algn="ctr"/>
            <a:r>
              <a:rPr lang="en-US" b="1" i="1" dirty="0" smtClean="0">
                <a:latin typeface="+mn-lt"/>
              </a:rPr>
              <a:t>Conclusion: Increasing number of cracks with increasing erosion region suggests primary cracking mechanism to be nucleation of new cracks.</a:t>
            </a:r>
            <a:endParaRPr lang="en-US" b="1" i="1" dirty="0">
              <a:latin typeface="+mn-lt"/>
            </a:endParaRPr>
          </a:p>
        </p:txBody>
      </p:sp>
      <p:sp>
        <p:nvSpPr>
          <p:cNvPr id="2" name="TextBox 1"/>
          <p:cNvSpPr txBox="1"/>
          <p:nvPr/>
        </p:nvSpPr>
        <p:spPr>
          <a:xfrm>
            <a:off x="76200" y="616853"/>
            <a:ext cx="4800600" cy="461665"/>
          </a:xfrm>
          <a:prstGeom prst="rect">
            <a:avLst/>
          </a:prstGeom>
          <a:noFill/>
        </p:spPr>
        <p:txBody>
          <a:bodyPr wrap="square" rtlCol="0">
            <a:spAutoFit/>
          </a:bodyPr>
          <a:lstStyle/>
          <a:p>
            <a:pPr algn="ctr"/>
            <a:r>
              <a:rPr lang="en-US" dirty="0" smtClean="0">
                <a:solidFill>
                  <a:schemeClr val="bg1"/>
                </a:solidFill>
                <a:latin typeface="+mn-lt"/>
              </a:rPr>
              <a:t>Red lines indicate measured cracks</a:t>
            </a:r>
            <a:endParaRPr lang="en-US" dirty="0">
              <a:solidFill>
                <a:schemeClr val="bg1"/>
              </a:solidFill>
              <a:latin typeface="+mn-lt"/>
            </a:endParaRPr>
          </a:p>
        </p:txBody>
      </p:sp>
    </p:spTree>
    <p:extLst>
      <p:ext uri="{BB962C8B-B14F-4D97-AF65-F5344CB8AC3E}">
        <p14:creationId xmlns:p14="http://schemas.microsoft.com/office/powerpoint/2010/main" val="36156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9"/>
          <p:cNvSpPr txBox="1">
            <a:spLocks noChangeArrowheads="1"/>
          </p:cNvSpPr>
          <p:nvPr/>
        </p:nvSpPr>
        <p:spPr bwMode="auto">
          <a:xfrm>
            <a:off x="28574" y="76200"/>
            <a:ext cx="9115425" cy="461665"/>
          </a:xfrm>
          <a:prstGeom prst="rect">
            <a:avLst/>
          </a:prstGeom>
          <a:noFill/>
          <a:ln w="9525">
            <a:noFill/>
            <a:miter lim="800000"/>
            <a:headEnd/>
            <a:tailEnd/>
          </a:ln>
        </p:spPr>
        <p:txBody>
          <a:bodyPr wrap="square">
            <a:spAutoFit/>
          </a:bodyPr>
          <a:lstStyle/>
          <a:p>
            <a:pPr algn="ctr"/>
            <a:r>
              <a:rPr lang="en-US" b="1" dirty="0">
                <a:latin typeface="+mn-lt"/>
                <a:cs typeface="Arial" charset="0"/>
              </a:rPr>
              <a:t>Analysis </a:t>
            </a:r>
            <a:r>
              <a:rPr lang="en-US" b="1" dirty="0" smtClean="0">
                <a:latin typeface="+mn-lt"/>
                <a:cs typeface="Arial" charset="0"/>
              </a:rPr>
              <a:t>-- Thermally Induced Micro-Cracking – Finite Element Model</a:t>
            </a:r>
            <a:endParaRPr lang="en-US" b="1" dirty="0">
              <a:latin typeface="+mn-lt"/>
              <a:cs typeface="Arial" charset="0"/>
            </a:endParaRPr>
          </a:p>
        </p:txBody>
      </p:sp>
      <p:pic>
        <p:nvPicPr>
          <p:cNvPr id="33795" name="Picture 3"/>
          <p:cNvPicPr>
            <a:picLocks noChangeAspect="1"/>
          </p:cNvPicPr>
          <p:nvPr/>
        </p:nvPicPr>
        <p:blipFill>
          <a:blip r:embed="rId2" cstate="print"/>
          <a:srcRect/>
          <a:stretch>
            <a:fillRect/>
          </a:stretch>
        </p:blipFill>
        <p:spPr bwMode="auto">
          <a:xfrm>
            <a:off x="3352800" y="914400"/>
            <a:ext cx="5663013" cy="2133600"/>
          </a:xfrm>
          <a:prstGeom prst="rect">
            <a:avLst/>
          </a:prstGeom>
          <a:noFill/>
          <a:ln w="9525">
            <a:noFill/>
            <a:miter lim="800000"/>
            <a:headEnd/>
            <a:tailEnd/>
          </a:ln>
        </p:spPr>
      </p:pic>
      <p:pic>
        <p:nvPicPr>
          <p:cNvPr id="33796" name="Picture 4"/>
          <p:cNvPicPr>
            <a:picLocks noChangeAspect="1"/>
          </p:cNvPicPr>
          <p:nvPr/>
        </p:nvPicPr>
        <p:blipFill>
          <a:blip r:embed="rId3" cstate="print"/>
          <a:srcRect/>
          <a:stretch>
            <a:fillRect/>
          </a:stretch>
        </p:blipFill>
        <p:spPr bwMode="auto">
          <a:xfrm>
            <a:off x="3705225" y="4038600"/>
            <a:ext cx="5181600" cy="1851025"/>
          </a:xfrm>
          <a:prstGeom prst="rect">
            <a:avLst/>
          </a:prstGeom>
          <a:noFill/>
          <a:ln w="9525">
            <a:noFill/>
            <a:miter lim="800000"/>
            <a:headEnd/>
            <a:tailEnd/>
          </a:ln>
        </p:spPr>
      </p:pic>
      <p:sp>
        <p:nvSpPr>
          <p:cNvPr id="6" name="TextBox 5"/>
          <p:cNvSpPr txBox="1"/>
          <p:nvPr/>
        </p:nvSpPr>
        <p:spPr>
          <a:xfrm>
            <a:off x="28575" y="609600"/>
            <a:ext cx="3429000" cy="2308324"/>
          </a:xfrm>
          <a:prstGeom prst="rect">
            <a:avLst/>
          </a:prstGeom>
          <a:noFill/>
        </p:spPr>
        <p:txBody>
          <a:bodyPr>
            <a:spAutoFit/>
          </a:bodyPr>
          <a:lstStyle/>
          <a:p>
            <a:r>
              <a:rPr lang="en-US" sz="1800" b="1" dirty="0">
                <a:latin typeface="+mn-lt"/>
              </a:rPr>
              <a:t>Simulation conditions:</a:t>
            </a:r>
          </a:p>
          <a:p>
            <a:pPr marL="461963" lvl="1" indent="-171450">
              <a:buFont typeface="Arial" charset="0"/>
              <a:buChar char="•"/>
            </a:pPr>
            <a:r>
              <a:rPr lang="en-US" sz="1800" i="1" dirty="0" smtClean="0">
                <a:latin typeface="+mn-lt"/>
              </a:rPr>
              <a:t>Anisotropic </a:t>
            </a:r>
            <a:r>
              <a:rPr lang="en-US" sz="1800" i="1" dirty="0">
                <a:latin typeface="+mn-lt"/>
              </a:rPr>
              <a:t>thermal expansion coefficient </a:t>
            </a:r>
            <a:r>
              <a:rPr lang="en-US" sz="1800" dirty="0">
                <a:latin typeface="+mn-lt"/>
              </a:rPr>
              <a:t>and elastic properties assigned to each boron nitride </a:t>
            </a:r>
            <a:r>
              <a:rPr lang="en-US" sz="1800" dirty="0" smtClean="0">
                <a:latin typeface="+mn-lt"/>
              </a:rPr>
              <a:t>grain</a:t>
            </a:r>
          </a:p>
          <a:p>
            <a:pPr marL="461963" lvl="1" indent="-171450">
              <a:buFont typeface="Arial" charset="0"/>
              <a:buChar char="•"/>
            </a:pPr>
            <a:r>
              <a:rPr lang="en-US" sz="1800" dirty="0">
                <a:latin typeface="+mn-lt"/>
              </a:rPr>
              <a:t>Silica phase assumed to be </a:t>
            </a:r>
            <a:r>
              <a:rPr lang="en-US" sz="1800" i="1" dirty="0" smtClean="0">
                <a:latin typeface="+mn-lt"/>
              </a:rPr>
              <a:t>isotropic</a:t>
            </a:r>
            <a:r>
              <a:rPr lang="en-US" sz="1800" dirty="0" smtClean="0">
                <a:latin typeface="+mn-lt"/>
              </a:rPr>
              <a:t>.</a:t>
            </a:r>
            <a:endParaRPr lang="en-US" sz="1800" b="1" dirty="0" smtClean="0">
              <a:latin typeface="+mn-lt"/>
            </a:endParaRPr>
          </a:p>
          <a:p>
            <a:pPr marL="461963" lvl="1" indent="-171450">
              <a:buFont typeface="Arial" charset="0"/>
              <a:buChar char="•"/>
            </a:pPr>
            <a:r>
              <a:rPr lang="en-US" sz="1800" dirty="0" smtClean="0">
                <a:latin typeface="+mn-lt"/>
              </a:rPr>
              <a:t>Nominal temperature of 500K</a:t>
            </a:r>
            <a:endParaRPr lang="en-US" sz="1800" dirty="0">
              <a:latin typeface="+mn-lt"/>
            </a:endParaRPr>
          </a:p>
        </p:txBody>
      </p:sp>
      <p:sp>
        <p:nvSpPr>
          <p:cNvPr id="33798" name="TextBox 7"/>
          <p:cNvSpPr txBox="1">
            <a:spLocks noChangeArrowheads="1"/>
          </p:cNvSpPr>
          <p:nvPr/>
        </p:nvSpPr>
        <p:spPr bwMode="auto">
          <a:xfrm>
            <a:off x="3352800" y="3048000"/>
            <a:ext cx="2819400" cy="523220"/>
          </a:xfrm>
          <a:prstGeom prst="rect">
            <a:avLst/>
          </a:prstGeom>
          <a:noFill/>
          <a:ln w="9525">
            <a:noFill/>
            <a:miter lim="800000"/>
            <a:headEnd/>
            <a:tailEnd/>
          </a:ln>
        </p:spPr>
        <p:txBody>
          <a:bodyPr>
            <a:spAutoFit/>
          </a:bodyPr>
          <a:lstStyle/>
          <a:p>
            <a:pPr algn="ctr"/>
            <a:r>
              <a:rPr lang="en-US" sz="1400" b="1" dirty="0">
                <a:latin typeface="+mn-lt"/>
              </a:rPr>
              <a:t>Micrograph utilized for geometric representation</a:t>
            </a:r>
          </a:p>
        </p:txBody>
      </p:sp>
      <p:sp>
        <p:nvSpPr>
          <p:cNvPr id="33799" name="TextBox 8"/>
          <p:cNvSpPr txBox="1">
            <a:spLocks noChangeArrowheads="1"/>
          </p:cNvSpPr>
          <p:nvPr/>
        </p:nvSpPr>
        <p:spPr bwMode="auto">
          <a:xfrm>
            <a:off x="6553200" y="3033415"/>
            <a:ext cx="2333625" cy="738664"/>
          </a:xfrm>
          <a:prstGeom prst="rect">
            <a:avLst/>
          </a:prstGeom>
          <a:noFill/>
          <a:ln w="9525">
            <a:noFill/>
            <a:miter lim="800000"/>
            <a:headEnd/>
            <a:tailEnd/>
          </a:ln>
        </p:spPr>
        <p:txBody>
          <a:bodyPr>
            <a:spAutoFit/>
          </a:bodyPr>
          <a:lstStyle/>
          <a:p>
            <a:pPr algn="ctr"/>
            <a:r>
              <a:rPr lang="en-US" sz="1400" b="1" dirty="0">
                <a:latin typeface="+mn-lt"/>
              </a:rPr>
              <a:t>Basal-component of stress tensor for </a:t>
            </a:r>
            <a:r>
              <a:rPr lang="en-US" sz="1400" b="1" dirty="0" smtClean="0">
                <a:latin typeface="+mn-lt"/>
              </a:rPr>
              <a:t>sample under </a:t>
            </a:r>
            <a:r>
              <a:rPr lang="en-US" sz="1400" b="1" dirty="0">
                <a:latin typeface="+mn-lt"/>
              </a:rPr>
              <a:t>thermal loading</a:t>
            </a:r>
          </a:p>
        </p:txBody>
      </p:sp>
      <p:sp>
        <p:nvSpPr>
          <p:cNvPr id="33800" name="TextBox 10"/>
          <p:cNvSpPr txBox="1">
            <a:spLocks noChangeArrowheads="1"/>
          </p:cNvSpPr>
          <p:nvPr/>
        </p:nvSpPr>
        <p:spPr bwMode="auto">
          <a:xfrm>
            <a:off x="3657600" y="5867400"/>
            <a:ext cx="2628900" cy="523220"/>
          </a:xfrm>
          <a:prstGeom prst="rect">
            <a:avLst/>
          </a:prstGeom>
          <a:noFill/>
          <a:ln w="9525">
            <a:noFill/>
            <a:miter lim="800000"/>
            <a:headEnd/>
            <a:tailEnd/>
          </a:ln>
        </p:spPr>
        <p:txBody>
          <a:bodyPr>
            <a:spAutoFit/>
          </a:bodyPr>
          <a:lstStyle/>
          <a:p>
            <a:pPr algn="ctr"/>
            <a:r>
              <a:rPr lang="en-US" sz="1400" b="1" dirty="0">
                <a:latin typeface="+mn-lt"/>
              </a:rPr>
              <a:t>Detail of tensile basal-component of stress tensor</a:t>
            </a:r>
          </a:p>
        </p:txBody>
      </p:sp>
      <p:sp>
        <p:nvSpPr>
          <p:cNvPr id="33801" name="TextBox 11"/>
          <p:cNvSpPr txBox="1">
            <a:spLocks noChangeArrowheads="1"/>
          </p:cNvSpPr>
          <p:nvPr/>
        </p:nvSpPr>
        <p:spPr bwMode="auto">
          <a:xfrm>
            <a:off x="6553200" y="5867400"/>
            <a:ext cx="2333625" cy="738664"/>
          </a:xfrm>
          <a:prstGeom prst="rect">
            <a:avLst/>
          </a:prstGeom>
          <a:noFill/>
          <a:ln w="9525">
            <a:noFill/>
            <a:miter lim="800000"/>
            <a:headEnd/>
            <a:tailEnd/>
          </a:ln>
        </p:spPr>
        <p:txBody>
          <a:bodyPr>
            <a:spAutoFit/>
          </a:bodyPr>
          <a:lstStyle/>
          <a:p>
            <a:pPr algn="ctr"/>
            <a:r>
              <a:rPr lang="en-US" sz="1400" b="1" dirty="0">
                <a:latin typeface="+mn-lt"/>
              </a:rPr>
              <a:t>Detail of compressive in-plane </a:t>
            </a:r>
            <a:r>
              <a:rPr lang="en-US" sz="1400" b="1" dirty="0" smtClean="0">
                <a:latin typeface="+mn-lt"/>
              </a:rPr>
              <a:t>component of </a:t>
            </a:r>
            <a:r>
              <a:rPr lang="en-US" sz="1400" b="1" dirty="0">
                <a:latin typeface="+mn-lt"/>
              </a:rPr>
              <a:t>stress tensor</a:t>
            </a:r>
          </a:p>
        </p:txBody>
      </p:sp>
      <p:sp>
        <p:nvSpPr>
          <p:cNvPr id="3" name="Rectangle 2"/>
          <p:cNvSpPr/>
          <p:nvPr/>
        </p:nvSpPr>
        <p:spPr>
          <a:xfrm>
            <a:off x="38100" y="3136880"/>
            <a:ext cx="3314700" cy="3416320"/>
          </a:xfrm>
          <a:prstGeom prst="rect">
            <a:avLst/>
          </a:prstGeom>
        </p:spPr>
        <p:txBody>
          <a:bodyPr wrap="square">
            <a:spAutoFit/>
          </a:bodyPr>
          <a:lstStyle/>
          <a:p>
            <a:pPr lvl="0"/>
            <a:r>
              <a:rPr lang="en-US" sz="1800" b="1" dirty="0">
                <a:solidFill>
                  <a:prstClr val="black"/>
                </a:solidFill>
                <a:latin typeface="Calibri"/>
              </a:rPr>
              <a:t>Preliminary results:</a:t>
            </a:r>
          </a:p>
          <a:p>
            <a:pPr marL="461963" lvl="1" indent="-171450">
              <a:buFont typeface="Arial" charset="0"/>
              <a:buChar char="•"/>
            </a:pPr>
            <a:r>
              <a:rPr lang="en-US" sz="1800" dirty="0">
                <a:solidFill>
                  <a:prstClr val="black"/>
                </a:solidFill>
                <a:latin typeface="Calibri"/>
              </a:rPr>
              <a:t>Grains are found to experience </a:t>
            </a:r>
            <a:r>
              <a:rPr lang="en-US" sz="1800" b="1" dirty="0">
                <a:solidFill>
                  <a:prstClr val="black"/>
                </a:solidFill>
                <a:latin typeface="Calibri"/>
              </a:rPr>
              <a:t>tensile stresses on the order of 100s of </a:t>
            </a:r>
            <a:r>
              <a:rPr lang="en-US" sz="1800" b="1" dirty="0" err="1">
                <a:solidFill>
                  <a:prstClr val="black"/>
                </a:solidFill>
                <a:latin typeface="Calibri"/>
              </a:rPr>
              <a:t>MPa</a:t>
            </a:r>
            <a:r>
              <a:rPr lang="en-US" sz="1800" b="1" dirty="0">
                <a:solidFill>
                  <a:prstClr val="black"/>
                </a:solidFill>
                <a:latin typeface="Calibri"/>
              </a:rPr>
              <a:t> in the direction perpendicular to the basal plane</a:t>
            </a:r>
            <a:r>
              <a:rPr lang="en-US" sz="1800" dirty="0">
                <a:solidFill>
                  <a:prstClr val="black"/>
                </a:solidFill>
                <a:latin typeface="Calibri"/>
              </a:rPr>
              <a:t> while experiencing similar compressive stresses on the orthogonal direction</a:t>
            </a:r>
          </a:p>
          <a:p>
            <a:pPr marL="461963" lvl="1" indent="-171450">
              <a:buFont typeface="Arial" charset="0"/>
              <a:buChar char="•"/>
            </a:pPr>
            <a:r>
              <a:rPr lang="en-US" sz="1800" i="1" dirty="0">
                <a:solidFill>
                  <a:prstClr val="black"/>
                </a:solidFill>
                <a:latin typeface="Calibri"/>
              </a:rPr>
              <a:t>This stress state could easily lead to the kind of micro-cracks observed.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8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0"/>
            <a:ext cx="9144000" cy="707886"/>
          </a:xfrm>
          <a:prstGeom prst="rect">
            <a:avLst/>
          </a:prstGeom>
          <a:noFill/>
        </p:spPr>
        <p:txBody>
          <a:bodyPr wrap="square" rtlCol="0">
            <a:spAutoFit/>
          </a:bodyPr>
          <a:lstStyle/>
          <a:p>
            <a:pPr algn="ctr"/>
            <a:r>
              <a:rPr lang="en-US" sz="4000" b="1" dirty="0" smtClean="0">
                <a:latin typeface="+mn-lt"/>
                <a:cs typeface="Times New Roman" pitchFamily="18" charset="0"/>
              </a:rPr>
              <a:t>Conclusions</a:t>
            </a:r>
            <a:endParaRPr lang="en-US" sz="3200" b="1" dirty="0" smtClean="0">
              <a:latin typeface="+mn-lt"/>
              <a:cs typeface="Times New Roman" pitchFamily="18" charset="0"/>
            </a:endParaRPr>
          </a:p>
        </p:txBody>
      </p:sp>
      <p:sp>
        <p:nvSpPr>
          <p:cNvPr id="3" name="TextBox 2"/>
          <p:cNvSpPr txBox="1"/>
          <p:nvPr/>
        </p:nvSpPr>
        <p:spPr>
          <a:xfrm>
            <a:off x="76200" y="737175"/>
            <a:ext cx="8915400" cy="1569660"/>
          </a:xfrm>
          <a:prstGeom prst="rect">
            <a:avLst/>
          </a:prstGeom>
          <a:noFill/>
        </p:spPr>
        <p:txBody>
          <a:bodyPr wrap="square" rtlCol="0">
            <a:spAutoFit/>
          </a:bodyPr>
          <a:lstStyle/>
          <a:p>
            <a:pPr marL="342900" indent="-342900">
              <a:buFont typeface="Wingdings" pitchFamily="2" charset="2"/>
              <a:buChar char="Ø"/>
            </a:pPr>
            <a:r>
              <a:rPr lang="en-US" b="1" dirty="0" smtClean="0">
                <a:latin typeface="+mn-lt"/>
              </a:rPr>
              <a:t>Identified three distinct features of plasma erosion microstructure</a:t>
            </a:r>
          </a:p>
          <a:p>
            <a:pPr marL="800100" lvl="1" indent="-342900">
              <a:buFont typeface="Wingdings" pitchFamily="2" charset="2"/>
              <a:buChar char="Ø"/>
            </a:pPr>
            <a:r>
              <a:rPr lang="en-US" dirty="0" smtClean="0">
                <a:latin typeface="+mn-lt"/>
              </a:rPr>
              <a:t>Micro-cracking</a:t>
            </a:r>
          </a:p>
          <a:p>
            <a:pPr marL="800100" lvl="1" indent="-342900">
              <a:buFont typeface="Wingdings" pitchFamily="2" charset="2"/>
              <a:buChar char="Ø"/>
            </a:pPr>
            <a:r>
              <a:rPr lang="en-US" dirty="0" smtClean="0">
                <a:latin typeface="+mn-lt"/>
              </a:rPr>
              <a:t>Surface protrusions</a:t>
            </a:r>
          </a:p>
          <a:p>
            <a:pPr marL="800100" lvl="1" indent="-342900">
              <a:buFont typeface="Wingdings" pitchFamily="2" charset="2"/>
              <a:buChar char="Ø"/>
            </a:pPr>
            <a:r>
              <a:rPr lang="en-US" dirty="0">
                <a:latin typeface="+mn-lt"/>
              </a:rPr>
              <a:t>Boron Nitride </a:t>
            </a:r>
            <a:r>
              <a:rPr lang="en-US" dirty="0" smtClean="0">
                <a:latin typeface="+mn-lt"/>
              </a:rPr>
              <a:t>exfoliation</a:t>
            </a:r>
          </a:p>
        </p:txBody>
      </p:sp>
      <p:pic>
        <p:nvPicPr>
          <p:cNvPr id="7" name="Picture 2" descr="C:\Users\tsburton1\Documents\Pictures\GaTech Work\High-Surface\21_e.jpg"/>
          <p:cNvPicPr>
            <a:picLocks noChangeAspect="1" noChangeArrowheads="1"/>
          </p:cNvPicPr>
          <p:nvPr/>
        </p:nvPicPr>
        <p:blipFill>
          <a:blip r:embed="rId2" cstate="print">
            <a:lum bright="10000" contrast="10000"/>
          </a:blip>
          <a:srcRect l="13861" t="3712" r="25743" b="15842"/>
          <a:stretch>
            <a:fillRect/>
          </a:stretch>
        </p:blipFill>
        <p:spPr bwMode="auto">
          <a:xfrm>
            <a:off x="5334000" y="1219200"/>
            <a:ext cx="3513138" cy="3743325"/>
          </a:xfrm>
          <a:prstGeom prst="rect">
            <a:avLst/>
          </a:prstGeom>
          <a:noFill/>
          <a:ln w="19050">
            <a:solidFill>
              <a:schemeClr val="tx1"/>
            </a:solidFill>
            <a:miter lim="800000"/>
            <a:headEnd/>
            <a:tailEnd/>
          </a:ln>
        </p:spPr>
      </p:pic>
      <p:sp>
        <p:nvSpPr>
          <p:cNvPr id="9" name="TextBox 19"/>
          <p:cNvSpPr txBox="1">
            <a:spLocks noChangeArrowheads="1"/>
          </p:cNvSpPr>
          <p:nvPr/>
        </p:nvSpPr>
        <p:spPr bwMode="auto">
          <a:xfrm>
            <a:off x="8174038" y="4735920"/>
            <a:ext cx="514350" cy="276225"/>
          </a:xfrm>
          <a:prstGeom prst="rect">
            <a:avLst/>
          </a:prstGeom>
          <a:noFill/>
          <a:ln w="9525">
            <a:noFill/>
            <a:miter lim="800000"/>
            <a:headEnd/>
            <a:tailEnd/>
          </a:ln>
        </p:spPr>
        <p:txBody>
          <a:bodyPr wrap="none">
            <a:spAutoFit/>
          </a:bodyPr>
          <a:lstStyle/>
          <a:p>
            <a:r>
              <a:rPr lang="en-US" sz="1200" b="1">
                <a:latin typeface="Times New Roman" pitchFamily="-65" charset="0"/>
                <a:cs typeface="Times New Roman" pitchFamily="-65" charset="0"/>
              </a:rPr>
              <a:t>5 </a:t>
            </a:r>
            <a:r>
              <a:rPr lang="el-GR" sz="1200" b="1">
                <a:latin typeface="Times New Roman" pitchFamily="-65" charset="0"/>
                <a:cs typeface="Times New Roman" pitchFamily="-65" charset="0"/>
              </a:rPr>
              <a:t>μ</a:t>
            </a:r>
            <a:r>
              <a:rPr lang="en-US" sz="1200" b="1">
                <a:latin typeface="Times New Roman" pitchFamily="-65" charset="0"/>
                <a:cs typeface="Times New Roman" pitchFamily="-65" charset="0"/>
              </a:rPr>
              <a:t>m</a:t>
            </a:r>
          </a:p>
        </p:txBody>
      </p:sp>
      <p:cxnSp>
        <p:nvCxnSpPr>
          <p:cNvPr id="10" name="Straight Connector 9"/>
          <p:cNvCxnSpPr/>
          <p:nvPr/>
        </p:nvCxnSpPr>
        <p:spPr>
          <a:xfrm>
            <a:off x="8097838" y="4735920"/>
            <a:ext cx="692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4800" y="2667000"/>
            <a:ext cx="4724400" cy="584775"/>
          </a:xfrm>
          <a:prstGeom prst="rect">
            <a:avLst/>
          </a:prstGeom>
          <a:ln>
            <a:solidFill>
              <a:schemeClr val="tx1"/>
            </a:solidFill>
          </a:ln>
        </p:spPr>
        <p:txBody>
          <a:bodyPr wrap="square">
            <a:spAutoFit/>
          </a:bodyPr>
          <a:lstStyle/>
          <a:p>
            <a:pPr marL="342900" lvl="0" indent="-342900">
              <a:buFont typeface="Wingdings" panose="05000000000000000000" pitchFamily="2" charset="2"/>
              <a:buChar char="v"/>
            </a:pPr>
            <a:r>
              <a:rPr lang="en-US" sz="1600" b="1" dirty="0" smtClean="0">
                <a:solidFill>
                  <a:prstClr val="black"/>
                </a:solidFill>
                <a:latin typeface="Calibri"/>
              </a:rPr>
              <a:t>Preferential </a:t>
            </a:r>
            <a:r>
              <a:rPr lang="en-US" sz="1600" b="1" dirty="0">
                <a:solidFill>
                  <a:prstClr val="black"/>
                </a:solidFill>
                <a:latin typeface="Calibri"/>
              </a:rPr>
              <a:t>Retention of SiO</a:t>
            </a:r>
            <a:r>
              <a:rPr lang="en-US" sz="1600" b="1" baseline="-25000" dirty="0">
                <a:solidFill>
                  <a:prstClr val="black"/>
                </a:solidFill>
                <a:latin typeface="Calibri"/>
              </a:rPr>
              <a:t>2</a:t>
            </a:r>
            <a:r>
              <a:rPr lang="en-US" sz="1600" b="1" dirty="0">
                <a:solidFill>
                  <a:prstClr val="black"/>
                </a:solidFill>
                <a:latin typeface="Calibri"/>
              </a:rPr>
              <a:t> over Boron Nitride</a:t>
            </a:r>
          </a:p>
          <a:p>
            <a:pPr marL="800100" lvl="1" indent="-342900">
              <a:buFont typeface="Wingdings" panose="05000000000000000000" pitchFamily="2" charset="2"/>
              <a:buChar char="v"/>
            </a:pPr>
            <a:r>
              <a:rPr lang="en-US" sz="1600" dirty="0">
                <a:solidFill>
                  <a:prstClr val="black"/>
                </a:solidFill>
                <a:latin typeface="Calibri"/>
              </a:rPr>
              <a:t>Suspected result of </a:t>
            </a:r>
            <a:r>
              <a:rPr lang="en-US" sz="1600" dirty="0" smtClean="0">
                <a:solidFill>
                  <a:prstClr val="black"/>
                </a:solidFill>
                <a:latin typeface="Calibri"/>
              </a:rPr>
              <a:t>exfoliation</a:t>
            </a:r>
            <a:endParaRPr lang="en-US" sz="1600" dirty="0">
              <a:solidFill>
                <a:prstClr val="black"/>
              </a:solidFill>
              <a:latin typeface="Calibri"/>
            </a:endParaRPr>
          </a:p>
        </p:txBody>
      </p:sp>
      <p:sp>
        <p:nvSpPr>
          <p:cNvPr id="12" name="Rectangle 11"/>
          <p:cNvSpPr/>
          <p:nvPr/>
        </p:nvSpPr>
        <p:spPr>
          <a:xfrm>
            <a:off x="1057275" y="5257800"/>
            <a:ext cx="4724400" cy="1077218"/>
          </a:xfrm>
          <a:prstGeom prst="rect">
            <a:avLst/>
          </a:prstGeom>
          <a:ln>
            <a:solidFill>
              <a:schemeClr val="tx1"/>
            </a:solidFill>
          </a:ln>
        </p:spPr>
        <p:txBody>
          <a:bodyPr wrap="square">
            <a:spAutoFit/>
          </a:bodyPr>
          <a:lstStyle/>
          <a:p>
            <a:pPr marL="342900" lvl="0" indent="-342900">
              <a:buFont typeface="Wingdings" panose="05000000000000000000" pitchFamily="2" charset="2"/>
              <a:buChar char="v"/>
            </a:pPr>
            <a:r>
              <a:rPr lang="en-US" sz="1600" b="1" dirty="0">
                <a:solidFill>
                  <a:prstClr val="black"/>
                </a:solidFill>
                <a:latin typeface="Calibri"/>
              </a:rPr>
              <a:t>Crack nucleation in Boron Nitride source of micro-cracking</a:t>
            </a:r>
          </a:p>
          <a:p>
            <a:pPr marL="800100" lvl="1" indent="-342900">
              <a:buFont typeface="Wingdings" panose="05000000000000000000" pitchFamily="2" charset="2"/>
              <a:buChar char="v"/>
            </a:pPr>
            <a:r>
              <a:rPr lang="en-US" sz="1600" dirty="0">
                <a:solidFill>
                  <a:prstClr val="black"/>
                </a:solidFill>
                <a:latin typeface="Calibri"/>
              </a:rPr>
              <a:t>Modelling suggests thermal expansion stress</a:t>
            </a:r>
          </a:p>
          <a:p>
            <a:pPr marL="800100" lvl="1" indent="-342900">
              <a:buFont typeface="Wingdings" panose="05000000000000000000" pitchFamily="2" charset="2"/>
              <a:buChar char="v"/>
            </a:pPr>
            <a:r>
              <a:rPr lang="en-US" sz="1600" dirty="0">
                <a:solidFill>
                  <a:prstClr val="black"/>
                </a:solidFill>
                <a:latin typeface="Calibri"/>
              </a:rPr>
              <a:t>Future work with thermal </a:t>
            </a:r>
            <a:r>
              <a:rPr lang="en-US" sz="1600" dirty="0" smtClean="0">
                <a:solidFill>
                  <a:prstClr val="black"/>
                </a:solidFill>
                <a:latin typeface="Calibri"/>
              </a:rPr>
              <a:t>cycling</a:t>
            </a:r>
            <a:endParaRPr lang="en-US" sz="1600" dirty="0">
              <a:solidFill>
                <a:prstClr val="black"/>
              </a:solidFill>
              <a:latin typeface="Calibri"/>
            </a:endParaRPr>
          </a:p>
        </p:txBody>
      </p:sp>
      <p:sp>
        <p:nvSpPr>
          <p:cNvPr id="13" name="Rectangle 12"/>
          <p:cNvSpPr/>
          <p:nvPr/>
        </p:nvSpPr>
        <p:spPr>
          <a:xfrm>
            <a:off x="304800" y="3744427"/>
            <a:ext cx="4724400" cy="1077218"/>
          </a:xfrm>
          <a:prstGeom prst="rect">
            <a:avLst/>
          </a:prstGeom>
          <a:ln>
            <a:solidFill>
              <a:schemeClr val="tx1"/>
            </a:solidFill>
          </a:ln>
        </p:spPr>
        <p:txBody>
          <a:bodyPr wrap="square">
            <a:spAutoFit/>
          </a:bodyPr>
          <a:lstStyle/>
          <a:p>
            <a:pPr marL="342900" lvl="0" indent="-342900">
              <a:buFont typeface="Wingdings" panose="05000000000000000000" pitchFamily="2" charset="2"/>
              <a:buChar char="v"/>
            </a:pPr>
            <a:r>
              <a:rPr lang="en-US" sz="1600" b="1" dirty="0">
                <a:solidFill>
                  <a:prstClr val="black"/>
                </a:solidFill>
                <a:latin typeface="Calibri"/>
              </a:rPr>
              <a:t>Surface protrusions as sites for Secondary Electron Emission</a:t>
            </a:r>
          </a:p>
          <a:p>
            <a:pPr marL="800100" lvl="1" indent="-342900">
              <a:buFont typeface="Wingdings" panose="05000000000000000000" pitchFamily="2" charset="2"/>
              <a:buChar char="v"/>
            </a:pPr>
            <a:r>
              <a:rPr lang="en-US" sz="1600" dirty="0">
                <a:solidFill>
                  <a:prstClr val="black"/>
                </a:solidFill>
                <a:latin typeface="Calibri"/>
              </a:rPr>
              <a:t>Future work quantifying effect of topology on electron emission</a:t>
            </a:r>
          </a:p>
        </p:txBody>
      </p:sp>
      <p:cxnSp>
        <p:nvCxnSpPr>
          <p:cNvPr id="14" name="Straight Arrow Connector 13"/>
          <p:cNvCxnSpPr>
            <a:stCxn id="11" idx="3"/>
          </p:cNvCxnSpPr>
          <p:nvPr/>
        </p:nvCxnSpPr>
        <p:spPr>
          <a:xfrm flipV="1">
            <a:off x="5029200" y="1828800"/>
            <a:ext cx="1905000" cy="1130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3"/>
          </p:cNvCxnSpPr>
          <p:nvPr/>
        </p:nvCxnSpPr>
        <p:spPr>
          <a:xfrm flipV="1">
            <a:off x="5029200" y="3429000"/>
            <a:ext cx="1106884" cy="854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p:cNvCxnSpPr>
          <p:nvPr/>
        </p:nvCxnSpPr>
        <p:spPr>
          <a:xfrm flipV="1">
            <a:off x="5781675" y="3505200"/>
            <a:ext cx="1609725" cy="22912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0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bwMode="auto">
          <a:xfrm>
            <a:off x="8686800" y="6398858"/>
            <a:ext cx="380260" cy="365125"/>
          </a:xfrm>
          <a:noFill/>
          <a:ln>
            <a:miter lim="800000"/>
            <a:headEnd/>
            <a:tailEnd/>
          </a:ln>
        </p:spPr>
        <p:txBody>
          <a:bodyPr/>
          <a:lstStyle/>
          <a:p>
            <a:fld id="{9AE13984-0103-4CF6-BC2D-4B8F094FBB61}" type="slidenum">
              <a:rPr lang="en-US"/>
              <a:pPr/>
              <a:t>2</a:t>
            </a:fld>
            <a:endParaRPr lang="en-US" dirty="0"/>
          </a:p>
        </p:txBody>
      </p:sp>
      <p:sp>
        <p:nvSpPr>
          <p:cNvPr id="16386" name="Title 1"/>
          <p:cNvSpPr>
            <a:spLocks noGrp="1"/>
          </p:cNvSpPr>
          <p:nvPr>
            <p:ph type="title" idx="4294967295"/>
          </p:nvPr>
        </p:nvSpPr>
        <p:spPr>
          <a:xfrm>
            <a:off x="3115" y="0"/>
            <a:ext cx="9144000" cy="533400"/>
          </a:xfrm>
        </p:spPr>
        <p:txBody>
          <a:bodyPr/>
          <a:lstStyle/>
          <a:p>
            <a:pPr eaLnBrk="1" hangingPunct="1"/>
            <a:r>
              <a:rPr lang="en-US" sz="4000" b="1" dirty="0" smtClean="0"/>
              <a:t>Background -- Hall Effect Thrusters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153"/>
          <a:stretch/>
        </p:blipFill>
        <p:spPr>
          <a:xfrm>
            <a:off x="4946815" y="835314"/>
            <a:ext cx="3734540" cy="3187700"/>
          </a:xfrm>
          <a:prstGeom prst="rect">
            <a:avLst/>
          </a:prstGeom>
        </p:spPr>
      </p:pic>
      <p:pic>
        <p:nvPicPr>
          <p:cNvPr id="55298" name="Picture 2" descr="C:\Users\tsburton1\Downloads\PB1109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97" t="9005" r="22839" b="6095"/>
          <a:stretch/>
        </p:blipFill>
        <p:spPr bwMode="auto">
          <a:xfrm>
            <a:off x="585319" y="957401"/>
            <a:ext cx="2942520" cy="3083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72612"/>
            <a:ext cx="1137556" cy="369332"/>
          </a:xfrm>
          <a:prstGeom prst="rect">
            <a:avLst/>
          </a:prstGeom>
          <a:noFill/>
        </p:spPr>
        <p:txBody>
          <a:bodyPr wrap="none" rtlCol="0">
            <a:spAutoFit/>
          </a:bodyPr>
          <a:lstStyle/>
          <a:p>
            <a:r>
              <a:rPr lang="en-US" sz="1800" b="1" dirty="0" smtClean="0">
                <a:solidFill>
                  <a:srgbClr val="C00000"/>
                </a:solidFill>
                <a:latin typeface="+mn-lt"/>
              </a:rPr>
              <a:t>Inner wall</a:t>
            </a:r>
            <a:endParaRPr lang="en-US" sz="1800" b="1" dirty="0">
              <a:solidFill>
                <a:srgbClr val="C00000"/>
              </a:solidFill>
              <a:latin typeface="+mn-lt"/>
            </a:endParaRPr>
          </a:p>
        </p:txBody>
      </p:sp>
      <p:sp>
        <p:nvSpPr>
          <p:cNvPr id="8" name="TextBox 7"/>
          <p:cNvSpPr txBox="1"/>
          <p:nvPr/>
        </p:nvSpPr>
        <p:spPr>
          <a:xfrm>
            <a:off x="2947518" y="585063"/>
            <a:ext cx="1186030" cy="369332"/>
          </a:xfrm>
          <a:prstGeom prst="rect">
            <a:avLst/>
          </a:prstGeom>
          <a:noFill/>
        </p:spPr>
        <p:txBody>
          <a:bodyPr wrap="none" rtlCol="0">
            <a:spAutoFit/>
          </a:bodyPr>
          <a:lstStyle/>
          <a:p>
            <a:r>
              <a:rPr lang="en-US" sz="1800" b="1" dirty="0" smtClean="0">
                <a:solidFill>
                  <a:srgbClr val="C00000"/>
                </a:solidFill>
                <a:latin typeface="+mn-lt"/>
              </a:rPr>
              <a:t>Outer wall</a:t>
            </a:r>
            <a:endParaRPr lang="en-US" sz="1800" b="1" dirty="0">
              <a:solidFill>
                <a:srgbClr val="C00000"/>
              </a:solidFill>
              <a:latin typeface="+mn-lt"/>
            </a:endParaRPr>
          </a:p>
        </p:txBody>
      </p:sp>
      <p:sp>
        <p:nvSpPr>
          <p:cNvPr id="9" name="TextBox 8"/>
          <p:cNvSpPr txBox="1"/>
          <p:nvPr/>
        </p:nvSpPr>
        <p:spPr>
          <a:xfrm>
            <a:off x="5140777" y="465982"/>
            <a:ext cx="1870640" cy="369332"/>
          </a:xfrm>
          <a:prstGeom prst="rect">
            <a:avLst/>
          </a:prstGeom>
          <a:noFill/>
        </p:spPr>
        <p:txBody>
          <a:bodyPr wrap="none" rtlCol="0">
            <a:spAutoFit/>
          </a:bodyPr>
          <a:lstStyle/>
          <a:p>
            <a:r>
              <a:rPr lang="en-US" sz="1800" b="1" dirty="0" smtClean="0">
                <a:solidFill>
                  <a:srgbClr val="C00000"/>
                </a:solidFill>
                <a:latin typeface="+mn-lt"/>
              </a:rPr>
              <a:t>Graphite Cathode</a:t>
            </a:r>
            <a:endParaRPr lang="en-US" sz="1800" b="1" dirty="0">
              <a:solidFill>
                <a:srgbClr val="C00000"/>
              </a:solidFill>
              <a:latin typeface="+mn-lt"/>
            </a:endParaRPr>
          </a:p>
        </p:txBody>
      </p:sp>
      <p:sp>
        <p:nvSpPr>
          <p:cNvPr id="10" name="TextBox 9"/>
          <p:cNvSpPr txBox="1"/>
          <p:nvPr/>
        </p:nvSpPr>
        <p:spPr>
          <a:xfrm>
            <a:off x="1666870" y="560706"/>
            <a:ext cx="809837" cy="369332"/>
          </a:xfrm>
          <a:prstGeom prst="rect">
            <a:avLst/>
          </a:prstGeom>
          <a:noFill/>
        </p:spPr>
        <p:txBody>
          <a:bodyPr wrap="none" rtlCol="0">
            <a:spAutoFit/>
          </a:bodyPr>
          <a:lstStyle/>
          <a:p>
            <a:r>
              <a:rPr lang="en-US" sz="1800" b="1" dirty="0" smtClean="0">
                <a:solidFill>
                  <a:srgbClr val="C00000"/>
                </a:solidFill>
                <a:latin typeface="+mn-lt"/>
              </a:rPr>
              <a:t>Anode</a:t>
            </a:r>
            <a:endParaRPr lang="en-US" sz="1800" b="1" dirty="0">
              <a:solidFill>
                <a:srgbClr val="C00000"/>
              </a:solidFill>
              <a:latin typeface="+mn-lt"/>
            </a:endParaRPr>
          </a:p>
        </p:txBody>
      </p:sp>
      <p:cxnSp>
        <p:nvCxnSpPr>
          <p:cNvPr id="6" name="Straight Arrow Connector 5"/>
          <p:cNvCxnSpPr>
            <a:stCxn id="4" idx="2"/>
          </p:cNvCxnSpPr>
          <p:nvPr/>
        </p:nvCxnSpPr>
        <p:spPr>
          <a:xfrm>
            <a:off x="721178" y="941944"/>
            <a:ext cx="726622" cy="74361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2"/>
          </p:cNvCxnSpPr>
          <p:nvPr/>
        </p:nvCxnSpPr>
        <p:spPr>
          <a:xfrm flipH="1">
            <a:off x="2056579" y="930038"/>
            <a:ext cx="15210" cy="7555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p:cNvCxnSpPr>
          <p:nvPr/>
        </p:nvCxnSpPr>
        <p:spPr>
          <a:xfrm flipH="1">
            <a:off x="3001818" y="954395"/>
            <a:ext cx="538715" cy="6157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50673" y="1948934"/>
            <a:ext cx="962123" cy="369332"/>
          </a:xfrm>
          <a:prstGeom prst="rect">
            <a:avLst/>
          </a:prstGeom>
          <a:noFill/>
        </p:spPr>
        <p:txBody>
          <a:bodyPr wrap="none" rtlCol="0">
            <a:spAutoFit/>
          </a:bodyPr>
          <a:lstStyle/>
          <a:p>
            <a:r>
              <a:rPr lang="en-US" sz="1800" b="1" dirty="0" smtClean="0">
                <a:solidFill>
                  <a:srgbClr val="C00000"/>
                </a:solidFill>
                <a:latin typeface="+mn-lt"/>
              </a:rPr>
              <a:t>Channel</a:t>
            </a:r>
            <a:endParaRPr lang="en-US" sz="1800" b="1" dirty="0">
              <a:solidFill>
                <a:srgbClr val="C00000"/>
              </a:solidFill>
              <a:latin typeface="+mn-lt"/>
            </a:endParaRPr>
          </a:p>
        </p:txBody>
      </p:sp>
      <p:cxnSp>
        <p:nvCxnSpPr>
          <p:cNvPr id="23" name="Straight Arrow Connector 22"/>
          <p:cNvCxnSpPr>
            <a:stCxn id="21" idx="1"/>
          </p:cNvCxnSpPr>
          <p:nvPr/>
        </p:nvCxnSpPr>
        <p:spPr>
          <a:xfrm flipH="1">
            <a:off x="2819401" y="2133600"/>
            <a:ext cx="831272" cy="76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56615" y="459000"/>
            <a:ext cx="1380058" cy="369332"/>
          </a:xfrm>
          <a:prstGeom prst="rect">
            <a:avLst/>
          </a:prstGeom>
          <a:noFill/>
        </p:spPr>
        <p:txBody>
          <a:bodyPr wrap="none" rtlCol="0">
            <a:spAutoFit/>
          </a:bodyPr>
          <a:lstStyle/>
          <a:p>
            <a:r>
              <a:rPr lang="en-US" sz="1800" b="1" dirty="0" smtClean="0">
                <a:solidFill>
                  <a:srgbClr val="C00000"/>
                </a:solidFill>
                <a:latin typeface="+mn-lt"/>
              </a:rPr>
              <a:t>Plasma Flow</a:t>
            </a:r>
            <a:endParaRPr lang="en-US" sz="1800" b="1" dirty="0">
              <a:solidFill>
                <a:srgbClr val="C00000"/>
              </a:solidFill>
              <a:latin typeface="+mn-lt"/>
            </a:endParaRPr>
          </a:p>
        </p:txBody>
      </p:sp>
      <p:cxnSp>
        <p:nvCxnSpPr>
          <p:cNvPr id="27" name="Straight Arrow Connector 26"/>
          <p:cNvCxnSpPr>
            <a:stCxn id="26" idx="2"/>
          </p:cNvCxnSpPr>
          <p:nvPr/>
        </p:nvCxnSpPr>
        <p:spPr>
          <a:xfrm flipH="1">
            <a:off x="6713271" y="828332"/>
            <a:ext cx="1133373" cy="148722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2"/>
          </p:cNvCxnSpPr>
          <p:nvPr/>
        </p:nvCxnSpPr>
        <p:spPr>
          <a:xfrm>
            <a:off x="6076097" y="835314"/>
            <a:ext cx="304663" cy="86140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11418" y="3149661"/>
            <a:ext cx="1018227" cy="369332"/>
          </a:xfrm>
          <a:prstGeom prst="rect">
            <a:avLst/>
          </a:prstGeom>
          <a:noFill/>
        </p:spPr>
        <p:txBody>
          <a:bodyPr wrap="none" rtlCol="0">
            <a:spAutoFit/>
          </a:bodyPr>
          <a:lstStyle/>
          <a:p>
            <a:r>
              <a:rPr lang="en-US" sz="1800" b="1" dirty="0" smtClean="0">
                <a:solidFill>
                  <a:srgbClr val="C00000"/>
                </a:solidFill>
                <a:latin typeface="+mn-lt"/>
              </a:rPr>
              <a:t>Magnets</a:t>
            </a:r>
            <a:endParaRPr lang="en-US" sz="1800" b="1" dirty="0">
              <a:solidFill>
                <a:srgbClr val="C00000"/>
              </a:solidFill>
              <a:latin typeface="+mn-lt"/>
            </a:endParaRPr>
          </a:p>
        </p:txBody>
      </p:sp>
      <p:cxnSp>
        <p:nvCxnSpPr>
          <p:cNvPr id="19" name="Straight Arrow Connector 18"/>
          <p:cNvCxnSpPr/>
          <p:nvPr/>
        </p:nvCxnSpPr>
        <p:spPr>
          <a:xfrm flipH="1" flipV="1">
            <a:off x="2946400" y="3048000"/>
            <a:ext cx="742752" cy="28632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7650" name="Picture 2" descr="http://www.propagation.gatech.edu/ECE6390/project/Fall2010/Projects/group2/hal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4678" y="4098526"/>
            <a:ext cx="3656668" cy="27192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9127" y="897860"/>
            <a:ext cx="4343400" cy="2062103"/>
          </a:xfrm>
          <a:prstGeom prst="rect">
            <a:avLst/>
          </a:prstGeom>
          <a:noFill/>
        </p:spPr>
        <p:txBody>
          <a:bodyPr wrap="square" rtlCol="0">
            <a:spAutoFit/>
          </a:bodyPr>
          <a:lstStyle/>
          <a:p>
            <a:pPr marL="285750" indent="-285750"/>
            <a:r>
              <a:rPr lang="en-US" sz="2000" b="1" dirty="0">
                <a:latin typeface="+mn-lt"/>
              </a:rPr>
              <a:t>Wall </a:t>
            </a:r>
            <a:r>
              <a:rPr lang="en-US" sz="2000" b="1" dirty="0" smtClean="0">
                <a:latin typeface="+mn-lt"/>
              </a:rPr>
              <a:t>Erosion</a:t>
            </a:r>
            <a:endParaRPr lang="en-US" sz="2000" b="1" dirty="0">
              <a:latin typeface="+mn-lt"/>
            </a:endParaRPr>
          </a:p>
          <a:p>
            <a:pPr marL="742950" lvl="1" indent="-285750">
              <a:buFont typeface="Wingdings" pitchFamily="2" charset="2"/>
              <a:buChar char="Ø"/>
            </a:pPr>
            <a:r>
              <a:rPr lang="en-US" sz="1800" dirty="0">
                <a:latin typeface="+mn-lt"/>
              </a:rPr>
              <a:t>Sputtering of wall material into </a:t>
            </a:r>
            <a:r>
              <a:rPr lang="en-US" sz="1800" dirty="0" smtClean="0">
                <a:latin typeface="+mn-lt"/>
              </a:rPr>
              <a:t>plasma?</a:t>
            </a:r>
          </a:p>
          <a:p>
            <a:pPr marL="742950" lvl="1" indent="-285750">
              <a:buFont typeface="Wingdings" pitchFamily="2" charset="2"/>
              <a:buChar char="Ø"/>
            </a:pPr>
            <a:r>
              <a:rPr lang="en-US" sz="1800" dirty="0" smtClean="0">
                <a:latin typeface="+mn-lt"/>
              </a:rPr>
              <a:t>Thermal degradation from thermal cycling?</a:t>
            </a:r>
          </a:p>
          <a:p>
            <a:pPr marL="742950" lvl="1" indent="-285750">
              <a:buFont typeface="Wingdings" pitchFamily="2" charset="2"/>
              <a:buChar char="Ø"/>
            </a:pPr>
            <a:r>
              <a:rPr lang="en-US" sz="1800" dirty="0" smtClean="0">
                <a:latin typeface="+mn-lt"/>
              </a:rPr>
              <a:t>Implantation of ion species into wall material?</a:t>
            </a:r>
            <a:endParaRPr lang="en-US" sz="1800" dirty="0">
              <a:latin typeface="+mn-l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923" t="1174" r="1690" b="1931"/>
          <a:stretch>
            <a:fillRect/>
          </a:stretch>
        </p:blipFill>
        <p:spPr bwMode="auto">
          <a:xfrm>
            <a:off x="266700" y="647700"/>
            <a:ext cx="4019550" cy="314325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8200" y="-76200"/>
            <a:ext cx="7484100" cy="707886"/>
          </a:xfrm>
          <a:prstGeom prst="rect">
            <a:avLst/>
          </a:prstGeom>
          <a:noFill/>
        </p:spPr>
        <p:txBody>
          <a:bodyPr wrap="none" rtlCol="0">
            <a:spAutoFit/>
          </a:bodyPr>
          <a:lstStyle/>
          <a:p>
            <a:r>
              <a:rPr lang="en-US" sz="4000" b="1" dirty="0">
                <a:latin typeface="+mj-lt"/>
              </a:rPr>
              <a:t>Background -- </a:t>
            </a:r>
            <a:r>
              <a:rPr lang="en-US" sz="4000" b="1" dirty="0" smtClean="0">
                <a:latin typeface="+mj-lt"/>
              </a:rPr>
              <a:t>Wall Erosion in HET </a:t>
            </a:r>
            <a:endParaRPr lang="en-US" sz="4000" b="1" dirty="0">
              <a:latin typeface="+mj-lt"/>
            </a:endParaRPr>
          </a:p>
        </p:txBody>
      </p:sp>
      <p:sp>
        <p:nvSpPr>
          <p:cNvPr id="2" name="Rectangle 1"/>
          <p:cNvSpPr/>
          <p:nvPr/>
        </p:nvSpPr>
        <p:spPr>
          <a:xfrm>
            <a:off x="4830620" y="5968996"/>
            <a:ext cx="3170873"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23727" y="2959963"/>
            <a:ext cx="4572000" cy="2062103"/>
          </a:xfrm>
          <a:prstGeom prst="rect">
            <a:avLst/>
          </a:prstGeom>
        </p:spPr>
        <p:txBody>
          <a:bodyPr>
            <a:spAutoFit/>
          </a:bodyPr>
          <a:lstStyle/>
          <a:p>
            <a:r>
              <a:rPr lang="en-US" sz="2000" b="1" dirty="0">
                <a:latin typeface="+mn-lt"/>
              </a:rPr>
              <a:t>Motivation:</a:t>
            </a:r>
          </a:p>
          <a:p>
            <a:pPr marL="800100" lvl="1" indent="-342900">
              <a:buAutoNum type="arabicPeriod"/>
            </a:pPr>
            <a:r>
              <a:rPr lang="en-US" sz="1800" dirty="0">
                <a:latin typeface="+mn-lt"/>
              </a:rPr>
              <a:t>Identify mechanisms of erosion</a:t>
            </a:r>
          </a:p>
          <a:p>
            <a:pPr marL="800100" lvl="1" indent="-342900">
              <a:buAutoNum type="arabicPeriod"/>
            </a:pPr>
            <a:r>
              <a:rPr lang="en-US" sz="1800" dirty="0">
                <a:latin typeface="+mn-lt"/>
              </a:rPr>
              <a:t>Surface topology alterations and influence on plasma stability </a:t>
            </a:r>
          </a:p>
          <a:p>
            <a:r>
              <a:rPr lang="en-US" sz="1800" i="1" dirty="0">
                <a:latin typeface="+mn-lt"/>
              </a:rPr>
              <a:t>(need to develop a quantifiable description of how the surface evolves under plasma operation</a:t>
            </a:r>
            <a:r>
              <a:rPr lang="en-US" sz="1800" i="1" dirty="0" smtClean="0">
                <a:latin typeface="+mn-lt"/>
              </a:rPr>
              <a:t>)</a:t>
            </a:r>
            <a:endParaRPr lang="en-US" sz="1800" i="1" dirty="0">
              <a:latin typeface="+mn-lt"/>
            </a:endParaRPr>
          </a:p>
        </p:txBody>
      </p:sp>
      <p:sp>
        <p:nvSpPr>
          <p:cNvPr id="7" name="Rectangle 6"/>
          <p:cNvSpPr/>
          <p:nvPr/>
        </p:nvSpPr>
        <p:spPr>
          <a:xfrm>
            <a:off x="4365541" y="5334609"/>
            <a:ext cx="4572000" cy="1231106"/>
          </a:xfrm>
          <a:prstGeom prst="rect">
            <a:avLst/>
          </a:prstGeom>
        </p:spPr>
        <p:txBody>
          <a:bodyPr>
            <a:spAutoFit/>
          </a:bodyPr>
          <a:lstStyle/>
          <a:p>
            <a:r>
              <a:rPr lang="en-US" sz="2000" b="1" dirty="0">
                <a:latin typeface="+mn-lt"/>
              </a:rPr>
              <a:t>HET Wall Chamber material types</a:t>
            </a:r>
          </a:p>
          <a:p>
            <a:pPr marL="800100" lvl="1" indent="-342900">
              <a:buFontTx/>
              <a:buAutoNum type="arabicPeriod"/>
            </a:pPr>
            <a:r>
              <a:rPr lang="en-US" sz="1800" dirty="0">
                <a:latin typeface="+mn-lt"/>
              </a:rPr>
              <a:t>High Purity BN</a:t>
            </a:r>
          </a:p>
          <a:p>
            <a:pPr marL="800100" lvl="1" indent="-342900">
              <a:buFontTx/>
              <a:buAutoNum type="arabicPeriod"/>
            </a:pPr>
            <a:r>
              <a:rPr lang="en-US" sz="1800" dirty="0">
                <a:latin typeface="+mn-lt"/>
              </a:rPr>
              <a:t>Combat©M26</a:t>
            </a:r>
          </a:p>
          <a:p>
            <a:pPr marL="1257300" lvl="2" indent="-342900">
              <a:buFont typeface="Wingdings" pitchFamily="2" charset="2"/>
              <a:buChar char="Ø"/>
            </a:pPr>
            <a:r>
              <a:rPr lang="en-US" sz="1800" dirty="0">
                <a:latin typeface="+mn-lt"/>
                <a:cs typeface="Times New Roman" pitchFamily="-65" charset="0"/>
              </a:rPr>
              <a:t>60wt% BN - 40wt%SiO</a:t>
            </a:r>
            <a:r>
              <a:rPr lang="en-US" sz="1800" baseline="-25000" dirty="0">
                <a:latin typeface="+mn-lt"/>
                <a:cs typeface="Times New Roman" pitchFamily="-65" charset="0"/>
              </a:rPr>
              <a:t>2</a:t>
            </a:r>
            <a:endParaRPr lang="en-US" sz="1800" dirty="0">
              <a:latin typeface="+mn-lt"/>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70155" t="65771" r="9537" b="10739"/>
          <a:stretch>
            <a:fillRect/>
          </a:stretch>
        </p:blipFill>
        <p:spPr bwMode="auto">
          <a:xfrm>
            <a:off x="914400" y="3962399"/>
            <a:ext cx="3048000" cy="277090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124200" y="2971800"/>
            <a:ext cx="685800" cy="5334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0" name="Straight Connector 9"/>
          <p:cNvCxnSpPr/>
          <p:nvPr/>
        </p:nvCxnSpPr>
        <p:spPr>
          <a:xfrm>
            <a:off x="3810000" y="3505200"/>
            <a:ext cx="152400" cy="4572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14400" y="3505200"/>
            <a:ext cx="2209800" cy="4572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p:spPr>
        <p:txBody>
          <a:bodyPr/>
          <a:lstStyle/>
          <a:p>
            <a:r>
              <a:rPr lang="en-US" sz="4000" b="1" dirty="0"/>
              <a:t>Background -- </a:t>
            </a:r>
            <a:r>
              <a:rPr lang="en-US" sz="4000" b="1" dirty="0" smtClean="0"/>
              <a:t>Processing of M26</a:t>
            </a:r>
            <a:endParaRPr lang="en-US" sz="4000" b="1" dirty="0"/>
          </a:p>
        </p:txBody>
      </p:sp>
      <p:pic>
        <p:nvPicPr>
          <p:cNvPr id="28674" name="Picture 2" descr="cbe9caa5_75b7b43a_72dc_44f4_a443_165f55b73a46.jpg (240×2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38200"/>
            <a:ext cx="2486025" cy="248602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Boron Nitride Powder.jpg (327×29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7" t="15385" r="4587" b="23746"/>
          <a:stretch/>
        </p:blipFill>
        <p:spPr bwMode="auto">
          <a:xfrm>
            <a:off x="142875" y="3641725"/>
            <a:ext cx="3160521" cy="193675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www.pioneer-magazine.com.tw/uploads/products/23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00" t="3667" b="22400"/>
          <a:stretch/>
        </p:blipFill>
        <p:spPr bwMode="auto">
          <a:xfrm>
            <a:off x="4572000" y="777081"/>
            <a:ext cx="3293437" cy="2864644"/>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C:\Users\tsburton1\Documents\Pictures\Heat Treatments\DSC0066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38" t="29166" r="24166" b="27500"/>
          <a:stretch/>
        </p:blipFill>
        <p:spPr bwMode="auto">
          <a:xfrm>
            <a:off x="4800600" y="4191000"/>
            <a:ext cx="3569024" cy="244733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stCxn id="28674" idx="3"/>
            <a:endCxn id="28678" idx="1"/>
          </p:cNvCxnSpPr>
          <p:nvPr/>
        </p:nvCxnSpPr>
        <p:spPr>
          <a:xfrm>
            <a:off x="2790825" y="2081213"/>
            <a:ext cx="1781175" cy="1281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8676" idx="3"/>
            <a:endCxn id="28678" idx="1"/>
          </p:cNvCxnSpPr>
          <p:nvPr/>
        </p:nvCxnSpPr>
        <p:spPr>
          <a:xfrm flipV="1">
            <a:off x="3303396" y="2209403"/>
            <a:ext cx="1268604" cy="24006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8678" idx="2"/>
            <a:endCxn id="28679" idx="0"/>
          </p:cNvCxnSpPr>
          <p:nvPr/>
        </p:nvCxnSpPr>
        <p:spPr>
          <a:xfrm>
            <a:off x="6218719" y="3641725"/>
            <a:ext cx="366393" cy="5492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5578475"/>
            <a:ext cx="4800600" cy="646331"/>
          </a:xfrm>
          <a:prstGeom prst="rect">
            <a:avLst/>
          </a:prstGeom>
        </p:spPr>
        <p:txBody>
          <a:bodyPr wrap="square">
            <a:spAutoFit/>
          </a:bodyPr>
          <a:lstStyle/>
          <a:p>
            <a:pPr marL="285750" indent="-285750">
              <a:buFont typeface="Arial" panose="020B0604020202020204" pitchFamily="34" charset="0"/>
              <a:buChar char="•"/>
            </a:pPr>
            <a:r>
              <a:rPr lang="en-US" sz="1800" dirty="0" smtClean="0">
                <a:latin typeface="+mn-lt"/>
              </a:rPr>
              <a:t>Monoliths produced by Saint </a:t>
            </a:r>
            <a:r>
              <a:rPr lang="en-US" sz="1800" dirty="0" err="1" smtClean="0">
                <a:latin typeface="+mn-lt"/>
              </a:rPr>
              <a:t>Gobain</a:t>
            </a:r>
            <a:r>
              <a:rPr lang="en-US" sz="1800" dirty="0" smtClean="0">
                <a:latin typeface="+mn-lt"/>
              </a:rPr>
              <a:t> Advanced Ceramics -- mixing and hot pressing</a:t>
            </a:r>
          </a:p>
        </p:txBody>
      </p:sp>
      <p:sp>
        <p:nvSpPr>
          <p:cNvPr id="4" name="Rectangle 3"/>
          <p:cNvSpPr/>
          <p:nvPr/>
        </p:nvSpPr>
        <p:spPr>
          <a:xfrm>
            <a:off x="0" y="6174254"/>
            <a:ext cx="4572000" cy="646331"/>
          </a:xfrm>
          <a:prstGeom prst="rect">
            <a:avLst/>
          </a:prstGeom>
        </p:spPr>
        <p:txBody>
          <a:bodyPr>
            <a:spAutoFit/>
          </a:bodyPr>
          <a:lstStyle/>
          <a:p>
            <a:pPr marL="285750" lvl="0" indent="-285750">
              <a:buFont typeface="Arial" panose="020B0604020202020204" pitchFamily="34" charset="0"/>
              <a:buChar char="•"/>
            </a:pPr>
            <a:r>
              <a:rPr lang="en-US" sz="1800" dirty="0">
                <a:solidFill>
                  <a:prstClr val="black"/>
                </a:solidFill>
                <a:latin typeface="Calibri"/>
              </a:rPr>
              <a:t>Sectioned and machined to consumer specification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C:\Users\tsburton1\Dropbox\IMAG0255.jpg"/>
          <p:cNvPicPr>
            <a:picLocks noChangeAspect="1" noChangeArrowheads="1"/>
          </p:cNvPicPr>
          <p:nvPr/>
        </p:nvPicPr>
        <p:blipFill>
          <a:blip r:embed="rId2" cstate="print">
            <a:lum bright="10000"/>
          </a:blip>
          <a:srcRect l="24231" t="60368" r="29459" b="31895"/>
          <a:stretch>
            <a:fillRect/>
          </a:stretch>
        </p:blipFill>
        <p:spPr bwMode="auto">
          <a:xfrm>
            <a:off x="3822700" y="960438"/>
            <a:ext cx="2292350" cy="639762"/>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11113" y="1600200"/>
            <a:ext cx="3733800" cy="3084513"/>
          </a:xfrm>
          <a:prstGeom prst="rect">
            <a:avLst/>
          </a:prstGeom>
          <a:noFill/>
          <a:ln w="9525">
            <a:noFill/>
            <a:miter lim="800000"/>
            <a:headEnd/>
            <a:tailEnd/>
          </a:ln>
        </p:spPr>
      </p:pic>
      <p:pic>
        <p:nvPicPr>
          <p:cNvPr id="19460" name="Picture 3" descr="C:\Users\tsburton1\Dropbox\IMAG0255.jpg"/>
          <p:cNvPicPr>
            <a:picLocks noChangeAspect="1" noChangeArrowheads="1"/>
          </p:cNvPicPr>
          <p:nvPr/>
        </p:nvPicPr>
        <p:blipFill>
          <a:blip r:embed="rId2" cstate="print">
            <a:lum bright="10000"/>
          </a:blip>
          <a:srcRect l="24231" t="15147" r="29459" b="40103"/>
          <a:stretch>
            <a:fillRect/>
          </a:stretch>
        </p:blipFill>
        <p:spPr bwMode="auto">
          <a:xfrm rot="10800000">
            <a:off x="3822700" y="1600200"/>
            <a:ext cx="2292350" cy="3703638"/>
          </a:xfrm>
          <a:prstGeom prst="rect">
            <a:avLst/>
          </a:prstGeom>
          <a:noFill/>
          <a:ln w="19050">
            <a:solidFill>
              <a:srgbClr val="00B050"/>
            </a:solidFill>
            <a:miter lim="800000"/>
            <a:headEnd/>
            <a:tailEnd/>
          </a:ln>
        </p:spPr>
      </p:pic>
      <p:pic>
        <p:nvPicPr>
          <p:cNvPr id="21" name="Picture 20" descr="C:\Users\tsburton1\Documents\Pictures\GaTech Work\Paper\low1_e.jpg"/>
          <p:cNvPicPr>
            <a:picLocks noChangeAspect="1" noChangeArrowheads="1"/>
          </p:cNvPicPr>
          <p:nvPr/>
        </p:nvPicPr>
        <p:blipFill rotWithShape="1">
          <a:blip r:embed="rId4" cstate="print">
            <a:lum bright="10000" contrast="20000"/>
          </a:blip>
          <a:srcRect b="6367"/>
          <a:stretch/>
        </p:blipFill>
        <p:spPr bwMode="auto">
          <a:xfrm>
            <a:off x="6270625" y="4648200"/>
            <a:ext cx="2736850" cy="2049463"/>
          </a:xfrm>
          <a:prstGeom prst="rect">
            <a:avLst/>
          </a:prstGeom>
          <a:noFill/>
          <a:ln w="19050">
            <a:solidFill>
              <a:schemeClr val="tx1">
                <a:lumMod val="95000"/>
                <a:lumOff val="5000"/>
              </a:schemeClr>
            </a:solidFill>
          </a:ln>
          <a:extLst/>
        </p:spPr>
      </p:pic>
      <p:sp>
        <p:nvSpPr>
          <p:cNvPr id="19462" name="TextBox 21"/>
          <p:cNvSpPr txBox="1">
            <a:spLocks noChangeArrowheads="1"/>
          </p:cNvSpPr>
          <p:nvPr/>
        </p:nvSpPr>
        <p:spPr bwMode="auto">
          <a:xfrm>
            <a:off x="8459788" y="6464300"/>
            <a:ext cx="587375" cy="276225"/>
          </a:xfrm>
          <a:prstGeom prst="rect">
            <a:avLst/>
          </a:prstGeom>
          <a:noFill/>
          <a:ln w="9525">
            <a:noFill/>
            <a:miter lim="800000"/>
            <a:headEnd/>
            <a:tailEnd/>
          </a:ln>
        </p:spPr>
        <p:txBody>
          <a:bodyPr>
            <a:spAutoFit/>
          </a:bodyPr>
          <a:lstStyle/>
          <a:p>
            <a:pPr algn="ctr"/>
            <a:r>
              <a:rPr lang="en-US" sz="1200" b="1">
                <a:latin typeface="+mn-lt"/>
                <a:cs typeface="Times New Roman" pitchFamily="-65" charset="0"/>
              </a:rPr>
              <a:t>5 </a:t>
            </a:r>
            <a:r>
              <a:rPr lang="el-GR" sz="1200" b="1">
                <a:latin typeface="+mn-lt"/>
                <a:cs typeface="Times New Roman" pitchFamily="-65" charset="0"/>
              </a:rPr>
              <a:t>μ</a:t>
            </a:r>
            <a:r>
              <a:rPr lang="en-US" sz="1200" b="1">
                <a:latin typeface="+mn-lt"/>
                <a:cs typeface="Times New Roman" pitchFamily="-65" charset="0"/>
              </a:rPr>
              <a:t>m</a:t>
            </a:r>
          </a:p>
        </p:txBody>
      </p:sp>
      <p:cxnSp>
        <p:nvCxnSpPr>
          <p:cNvPr id="23" name="Straight Connector 22"/>
          <p:cNvCxnSpPr/>
          <p:nvPr/>
        </p:nvCxnSpPr>
        <p:spPr>
          <a:xfrm>
            <a:off x="8502552" y="6471650"/>
            <a:ext cx="415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descr="C:\Users\tsburton1\Documents\Pictures\GaTech Work\Paper\Mid1_e.jpg"/>
          <p:cNvPicPr>
            <a:picLocks noChangeAspect="1" noChangeArrowheads="1"/>
          </p:cNvPicPr>
          <p:nvPr/>
        </p:nvPicPr>
        <p:blipFill rotWithShape="1">
          <a:blip r:embed="rId5" cstate="print">
            <a:lum bright="10000" contrast="20000"/>
          </a:blip>
          <a:srcRect b="6666"/>
          <a:stretch/>
        </p:blipFill>
        <p:spPr bwMode="auto">
          <a:xfrm>
            <a:off x="6294438" y="2438400"/>
            <a:ext cx="2736850" cy="2043113"/>
          </a:xfrm>
          <a:prstGeom prst="rect">
            <a:avLst/>
          </a:prstGeom>
          <a:noFill/>
          <a:ln w="19050">
            <a:solidFill>
              <a:schemeClr val="tx1">
                <a:lumMod val="95000"/>
                <a:lumOff val="5000"/>
              </a:schemeClr>
            </a:solidFill>
          </a:ln>
          <a:extLst/>
        </p:spPr>
      </p:pic>
      <p:sp>
        <p:nvSpPr>
          <p:cNvPr id="19465" name="TextBox 28"/>
          <p:cNvSpPr txBox="1">
            <a:spLocks noChangeArrowheads="1"/>
          </p:cNvSpPr>
          <p:nvPr/>
        </p:nvSpPr>
        <p:spPr bwMode="auto">
          <a:xfrm>
            <a:off x="8467725" y="4205288"/>
            <a:ext cx="563563" cy="276225"/>
          </a:xfrm>
          <a:prstGeom prst="rect">
            <a:avLst/>
          </a:prstGeom>
          <a:noFill/>
          <a:ln w="9525">
            <a:noFill/>
            <a:miter lim="800000"/>
            <a:headEnd/>
            <a:tailEnd/>
          </a:ln>
        </p:spPr>
        <p:txBody>
          <a:bodyPr>
            <a:spAutoFit/>
          </a:bodyPr>
          <a:lstStyle/>
          <a:p>
            <a:pPr algn="ctr"/>
            <a:r>
              <a:rPr lang="en-US" sz="1200" b="1" dirty="0">
                <a:latin typeface="+mn-lt"/>
                <a:cs typeface="Times New Roman" pitchFamily="-65" charset="0"/>
              </a:rPr>
              <a:t>5 </a:t>
            </a:r>
            <a:r>
              <a:rPr lang="el-GR" sz="1200" b="1" dirty="0">
                <a:latin typeface="+mn-lt"/>
                <a:cs typeface="Times New Roman" pitchFamily="-65" charset="0"/>
              </a:rPr>
              <a:t>μ</a:t>
            </a:r>
            <a:r>
              <a:rPr lang="en-US" sz="1200" b="1" dirty="0">
                <a:latin typeface="+mn-lt"/>
                <a:cs typeface="Times New Roman" pitchFamily="-65" charset="0"/>
              </a:rPr>
              <a:t>m</a:t>
            </a:r>
          </a:p>
        </p:txBody>
      </p:sp>
      <p:pic>
        <p:nvPicPr>
          <p:cNvPr id="36" name="Picture 35" descr="C:\Users\tsburton1\Documents\Pictures\GaTech Work\Paper\High1_e.jpg"/>
          <p:cNvPicPr>
            <a:picLocks noChangeAspect="1" noChangeArrowheads="1"/>
          </p:cNvPicPr>
          <p:nvPr/>
        </p:nvPicPr>
        <p:blipFill rotWithShape="1">
          <a:blip r:embed="rId6" cstate="print">
            <a:lum bright="10000" contrast="20000"/>
          </a:blip>
          <a:srcRect b="6289"/>
          <a:stretch/>
        </p:blipFill>
        <p:spPr bwMode="auto">
          <a:xfrm>
            <a:off x="6294438" y="169863"/>
            <a:ext cx="2760662" cy="2070100"/>
          </a:xfrm>
          <a:prstGeom prst="rect">
            <a:avLst/>
          </a:prstGeom>
          <a:noFill/>
          <a:ln w="19050">
            <a:solidFill>
              <a:schemeClr val="tx1">
                <a:lumMod val="95000"/>
                <a:lumOff val="5000"/>
              </a:schemeClr>
            </a:solidFill>
          </a:ln>
          <a:extLst/>
        </p:spPr>
      </p:pic>
      <p:sp>
        <p:nvSpPr>
          <p:cNvPr id="19467" name="TextBox 36"/>
          <p:cNvSpPr txBox="1">
            <a:spLocks noChangeArrowheads="1"/>
          </p:cNvSpPr>
          <p:nvPr/>
        </p:nvSpPr>
        <p:spPr bwMode="auto">
          <a:xfrm>
            <a:off x="8545219" y="2008991"/>
            <a:ext cx="514350" cy="276225"/>
          </a:xfrm>
          <a:prstGeom prst="rect">
            <a:avLst/>
          </a:prstGeom>
          <a:noFill/>
          <a:ln w="9525">
            <a:noFill/>
            <a:miter lim="800000"/>
            <a:headEnd/>
            <a:tailEnd/>
          </a:ln>
        </p:spPr>
        <p:txBody>
          <a:bodyPr wrap="none">
            <a:spAutoFit/>
          </a:bodyPr>
          <a:lstStyle/>
          <a:p>
            <a:r>
              <a:rPr lang="en-US" sz="1200" b="1" dirty="0">
                <a:latin typeface="+mn-lt"/>
                <a:cs typeface="Times New Roman" pitchFamily="-65" charset="0"/>
              </a:rPr>
              <a:t>5 </a:t>
            </a:r>
            <a:r>
              <a:rPr lang="el-GR" sz="1200" b="1" dirty="0">
                <a:latin typeface="+mn-lt"/>
                <a:cs typeface="Times New Roman" pitchFamily="-65" charset="0"/>
              </a:rPr>
              <a:t>μ</a:t>
            </a:r>
            <a:r>
              <a:rPr lang="en-US" sz="1200" b="1" dirty="0">
                <a:latin typeface="+mn-lt"/>
                <a:cs typeface="Times New Roman" pitchFamily="-65" charset="0"/>
              </a:rPr>
              <a:t>m</a:t>
            </a:r>
          </a:p>
        </p:txBody>
      </p:sp>
      <p:cxnSp>
        <p:nvCxnSpPr>
          <p:cNvPr id="38" name="Straight Connector 37"/>
          <p:cNvCxnSpPr/>
          <p:nvPr/>
        </p:nvCxnSpPr>
        <p:spPr>
          <a:xfrm>
            <a:off x="8554744" y="2006816"/>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504238" y="4205288"/>
            <a:ext cx="4492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470" name="TextBox 56"/>
          <p:cNvSpPr txBox="1">
            <a:spLocks noChangeArrowheads="1"/>
          </p:cNvSpPr>
          <p:nvPr/>
        </p:nvSpPr>
        <p:spPr bwMode="auto">
          <a:xfrm>
            <a:off x="6943823" y="4772319"/>
            <a:ext cx="1371600" cy="369888"/>
          </a:xfrm>
          <a:prstGeom prst="rect">
            <a:avLst/>
          </a:prstGeom>
          <a:noFill/>
          <a:ln w="9525">
            <a:noFill/>
            <a:miter lim="800000"/>
            <a:headEnd/>
            <a:tailEnd/>
          </a:ln>
        </p:spPr>
        <p:txBody>
          <a:bodyPr>
            <a:spAutoFit/>
          </a:bodyPr>
          <a:lstStyle/>
          <a:p>
            <a:pPr algn="ctr"/>
            <a:r>
              <a:rPr lang="en-US" sz="1800" b="1" dirty="0">
                <a:solidFill>
                  <a:schemeClr val="bg1"/>
                </a:solidFill>
                <a:latin typeface="+mn-lt"/>
                <a:cs typeface="Times New Roman" pitchFamily="-65" charset="0"/>
              </a:rPr>
              <a:t>Low Erosion</a:t>
            </a:r>
          </a:p>
        </p:txBody>
      </p:sp>
      <p:sp>
        <p:nvSpPr>
          <p:cNvPr id="19471" name="TextBox 57"/>
          <p:cNvSpPr txBox="1">
            <a:spLocks noChangeArrowheads="1"/>
          </p:cNvSpPr>
          <p:nvPr/>
        </p:nvSpPr>
        <p:spPr bwMode="auto">
          <a:xfrm>
            <a:off x="6888261" y="2451394"/>
            <a:ext cx="1536700" cy="368300"/>
          </a:xfrm>
          <a:prstGeom prst="rect">
            <a:avLst/>
          </a:prstGeom>
          <a:noFill/>
          <a:ln w="9525">
            <a:noFill/>
            <a:miter lim="800000"/>
            <a:headEnd/>
            <a:tailEnd/>
          </a:ln>
        </p:spPr>
        <p:txBody>
          <a:bodyPr>
            <a:spAutoFit/>
          </a:bodyPr>
          <a:lstStyle/>
          <a:p>
            <a:pPr algn="ctr"/>
            <a:r>
              <a:rPr lang="en-US" sz="1800" b="1" dirty="0">
                <a:solidFill>
                  <a:schemeClr val="bg1"/>
                </a:solidFill>
                <a:latin typeface="+mn-lt"/>
                <a:cs typeface="Times New Roman" pitchFamily="-65" charset="0"/>
              </a:rPr>
              <a:t>Mild Erosion</a:t>
            </a:r>
          </a:p>
        </p:txBody>
      </p:sp>
      <p:sp>
        <p:nvSpPr>
          <p:cNvPr id="19472" name="TextBox 58"/>
          <p:cNvSpPr txBox="1">
            <a:spLocks noChangeArrowheads="1"/>
          </p:cNvSpPr>
          <p:nvPr/>
        </p:nvSpPr>
        <p:spPr bwMode="auto">
          <a:xfrm>
            <a:off x="6881911" y="216194"/>
            <a:ext cx="1549400" cy="369888"/>
          </a:xfrm>
          <a:prstGeom prst="rect">
            <a:avLst/>
          </a:prstGeom>
          <a:noFill/>
          <a:ln w="9525">
            <a:noFill/>
            <a:miter lim="800000"/>
            <a:headEnd/>
            <a:tailEnd/>
          </a:ln>
        </p:spPr>
        <p:txBody>
          <a:bodyPr>
            <a:spAutoFit/>
          </a:bodyPr>
          <a:lstStyle/>
          <a:p>
            <a:pPr algn="ctr"/>
            <a:r>
              <a:rPr lang="en-US" sz="1800" b="1" dirty="0">
                <a:solidFill>
                  <a:schemeClr val="bg1"/>
                </a:solidFill>
                <a:latin typeface="+mn-lt"/>
                <a:cs typeface="Times New Roman" pitchFamily="-65" charset="0"/>
              </a:rPr>
              <a:t>High Erosion</a:t>
            </a:r>
          </a:p>
        </p:txBody>
      </p:sp>
      <p:sp>
        <p:nvSpPr>
          <p:cNvPr id="19474" name="TextBox 60"/>
          <p:cNvSpPr txBox="1">
            <a:spLocks noChangeArrowheads="1"/>
          </p:cNvSpPr>
          <p:nvPr/>
        </p:nvSpPr>
        <p:spPr bwMode="auto">
          <a:xfrm>
            <a:off x="211138" y="1200090"/>
            <a:ext cx="3352800" cy="400110"/>
          </a:xfrm>
          <a:prstGeom prst="rect">
            <a:avLst/>
          </a:prstGeom>
          <a:noFill/>
          <a:ln w="9525">
            <a:noFill/>
            <a:miter lim="800000"/>
            <a:headEnd/>
            <a:tailEnd/>
          </a:ln>
        </p:spPr>
        <p:txBody>
          <a:bodyPr wrap="square">
            <a:spAutoFit/>
          </a:bodyPr>
          <a:lstStyle/>
          <a:p>
            <a:pPr algn="ctr"/>
            <a:r>
              <a:rPr lang="en-US" sz="2000" b="1" dirty="0">
                <a:latin typeface="Calibri" pitchFamily="-65" charset="0"/>
              </a:rPr>
              <a:t>Schematic of </a:t>
            </a:r>
            <a:r>
              <a:rPr lang="en-US" sz="2000" b="1" dirty="0" smtClean="0">
                <a:latin typeface="Calibri" pitchFamily="-65" charset="0"/>
              </a:rPr>
              <a:t>HET Discharge</a:t>
            </a:r>
            <a:endParaRPr lang="en-US" sz="2000" b="1" dirty="0">
              <a:latin typeface="Calibri" pitchFamily="-65" charset="0"/>
            </a:endParaRPr>
          </a:p>
        </p:txBody>
      </p:sp>
      <p:sp>
        <p:nvSpPr>
          <p:cNvPr id="19475" name="TextBox 23"/>
          <p:cNvSpPr txBox="1">
            <a:spLocks noChangeArrowheads="1"/>
          </p:cNvSpPr>
          <p:nvPr/>
        </p:nvSpPr>
        <p:spPr bwMode="auto">
          <a:xfrm>
            <a:off x="152399" y="5072766"/>
            <a:ext cx="3402013" cy="1200329"/>
          </a:xfrm>
          <a:prstGeom prst="rect">
            <a:avLst/>
          </a:prstGeom>
          <a:noFill/>
          <a:ln w="9525">
            <a:noFill/>
            <a:miter lim="800000"/>
            <a:headEnd/>
            <a:tailEnd/>
          </a:ln>
        </p:spPr>
        <p:txBody>
          <a:bodyPr wrap="square">
            <a:spAutoFit/>
          </a:bodyPr>
          <a:lstStyle/>
          <a:p>
            <a:r>
              <a:rPr lang="en-US" sz="1800" b="1" dirty="0">
                <a:latin typeface="Calibri" pitchFamily="-65" charset="0"/>
              </a:rPr>
              <a:t>UM/AFRL P5 </a:t>
            </a:r>
            <a:r>
              <a:rPr lang="en-US" sz="1800" b="1" dirty="0" smtClean="0">
                <a:latin typeface="Calibri" pitchFamily="-65" charset="0"/>
              </a:rPr>
              <a:t>HET</a:t>
            </a:r>
            <a:r>
              <a:rPr lang="en-US" sz="1800" b="1" baseline="30000" dirty="0" smtClean="0">
                <a:latin typeface="Calibri" pitchFamily="-65" charset="0"/>
              </a:rPr>
              <a:t>*</a:t>
            </a:r>
            <a:endParaRPr lang="en-US" sz="1800" b="1" baseline="30000" dirty="0">
              <a:latin typeface="Calibri" pitchFamily="-65" charset="0"/>
            </a:endParaRPr>
          </a:p>
          <a:p>
            <a:pPr marL="742950" lvl="1" indent="-285750">
              <a:buFont typeface="Wingdings" pitchFamily="2" charset="2"/>
              <a:buChar char="Ø"/>
            </a:pPr>
            <a:r>
              <a:rPr lang="en-US" sz="1800" dirty="0" smtClean="0">
                <a:latin typeface="Calibri" pitchFamily="-65" charset="0"/>
              </a:rPr>
              <a:t>1.5 </a:t>
            </a:r>
            <a:r>
              <a:rPr lang="en-US" sz="1800" dirty="0">
                <a:latin typeface="Calibri" pitchFamily="-65" charset="0"/>
              </a:rPr>
              <a:t>– 5 </a:t>
            </a:r>
            <a:r>
              <a:rPr lang="en-US" sz="1800" dirty="0" smtClean="0">
                <a:latin typeface="Calibri" pitchFamily="-65" charset="0"/>
              </a:rPr>
              <a:t>kW Operation</a:t>
            </a:r>
            <a:endParaRPr lang="en-US" sz="1800" dirty="0">
              <a:latin typeface="Calibri" pitchFamily="-65" charset="0"/>
            </a:endParaRPr>
          </a:p>
          <a:p>
            <a:pPr marL="742950" lvl="1" indent="-285750">
              <a:buFont typeface="Wingdings" pitchFamily="2" charset="2"/>
              <a:buChar char="Ø"/>
            </a:pPr>
            <a:r>
              <a:rPr lang="en-US" sz="1800" dirty="0" smtClean="0">
                <a:latin typeface="Calibri" pitchFamily="-65" charset="0"/>
              </a:rPr>
              <a:t>2,000 </a:t>
            </a:r>
            <a:r>
              <a:rPr lang="en-US" sz="1800" dirty="0" err="1">
                <a:latin typeface="Calibri" pitchFamily="-65" charset="0"/>
              </a:rPr>
              <a:t>hrs</a:t>
            </a:r>
            <a:endParaRPr lang="en-US" sz="1800" dirty="0">
              <a:latin typeface="Calibri" pitchFamily="-65" charset="0"/>
            </a:endParaRPr>
          </a:p>
          <a:p>
            <a:pPr marL="742950" lvl="1" indent="-285750">
              <a:buFont typeface="Wingdings" pitchFamily="2" charset="2"/>
              <a:buChar char="Ø"/>
            </a:pPr>
            <a:r>
              <a:rPr lang="en-US" sz="1800" dirty="0" smtClean="0">
                <a:latin typeface="Calibri" pitchFamily="-65" charset="0"/>
              </a:rPr>
              <a:t>Xenon Plasma</a:t>
            </a:r>
          </a:p>
        </p:txBody>
      </p:sp>
      <p:sp>
        <p:nvSpPr>
          <p:cNvPr id="19476" name="TextBox 24"/>
          <p:cNvSpPr txBox="1">
            <a:spLocks noChangeArrowheads="1"/>
          </p:cNvSpPr>
          <p:nvPr/>
        </p:nvSpPr>
        <p:spPr bwMode="auto">
          <a:xfrm>
            <a:off x="-12955" y="0"/>
            <a:ext cx="6128005" cy="584775"/>
          </a:xfrm>
          <a:prstGeom prst="rect">
            <a:avLst/>
          </a:prstGeom>
          <a:noFill/>
          <a:ln w="9525">
            <a:noFill/>
            <a:miter lim="800000"/>
            <a:headEnd/>
            <a:tailEnd/>
          </a:ln>
        </p:spPr>
        <p:txBody>
          <a:bodyPr wrap="square">
            <a:spAutoFit/>
          </a:bodyPr>
          <a:lstStyle/>
          <a:p>
            <a:pPr algn="ctr"/>
            <a:r>
              <a:rPr lang="en-US" sz="3200" b="1" dirty="0" smtClean="0">
                <a:latin typeface="+mn-lt"/>
              </a:rPr>
              <a:t>Analysis </a:t>
            </a:r>
            <a:r>
              <a:rPr lang="en-US" sz="3200" b="1" dirty="0">
                <a:latin typeface="+mn-lt"/>
              </a:rPr>
              <a:t>-- </a:t>
            </a:r>
            <a:r>
              <a:rPr lang="en-US" sz="3200" b="1" dirty="0" smtClean="0">
                <a:latin typeface="+mn-lt"/>
              </a:rPr>
              <a:t>Microstructural Erosion</a:t>
            </a:r>
            <a:endParaRPr lang="en-US" sz="3200" b="1" dirty="0">
              <a:latin typeface="+mn-lt"/>
            </a:endParaRPr>
          </a:p>
        </p:txBody>
      </p:sp>
      <p:sp>
        <p:nvSpPr>
          <p:cNvPr id="26" name="Rectangle 25"/>
          <p:cNvSpPr/>
          <p:nvPr/>
        </p:nvSpPr>
        <p:spPr>
          <a:xfrm>
            <a:off x="4876800" y="1614488"/>
            <a:ext cx="381000" cy="304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7" name="Rectangle 26"/>
          <p:cNvSpPr/>
          <p:nvPr/>
        </p:nvSpPr>
        <p:spPr>
          <a:xfrm>
            <a:off x="4876800" y="2847975"/>
            <a:ext cx="381000" cy="304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0" name="Rectangle 29"/>
          <p:cNvSpPr/>
          <p:nvPr/>
        </p:nvSpPr>
        <p:spPr>
          <a:xfrm>
            <a:off x="4953000" y="4191000"/>
            <a:ext cx="381000" cy="304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2" name="Straight Connector 31"/>
          <p:cNvCxnSpPr/>
          <p:nvPr/>
        </p:nvCxnSpPr>
        <p:spPr>
          <a:xfrm flipV="1">
            <a:off x="5257800" y="152400"/>
            <a:ext cx="990600" cy="14478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269706" y="1916906"/>
            <a:ext cx="978694" cy="2928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257800" y="2438400"/>
            <a:ext cx="990600" cy="4095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257800" y="3152775"/>
            <a:ext cx="990600" cy="134302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34000" y="4191000"/>
            <a:ext cx="914400" cy="4572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4495800" y="4953000"/>
            <a:ext cx="2209800" cy="12954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209800" y="2087563"/>
            <a:ext cx="457200" cy="17986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7" name="Straight Connector 6"/>
          <p:cNvCxnSpPr/>
          <p:nvPr/>
        </p:nvCxnSpPr>
        <p:spPr>
          <a:xfrm flipV="1">
            <a:off x="2743200" y="1600200"/>
            <a:ext cx="1079500" cy="4714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90800" y="4648200"/>
            <a:ext cx="1231900" cy="6556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113" y="6559163"/>
            <a:ext cx="6103937" cy="230832"/>
          </a:xfrm>
          <a:prstGeom prst="rect">
            <a:avLst/>
          </a:prstGeom>
          <a:noFill/>
        </p:spPr>
        <p:txBody>
          <a:bodyPr wrap="square" rtlCol="0">
            <a:spAutoFit/>
          </a:bodyPr>
          <a:lstStyle/>
          <a:p>
            <a:r>
              <a:rPr lang="en-US" sz="900" dirty="0" smtClean="0">
                <a:latin typeface="+mn-lt"/>
              </a:rPr>
              <a:t>*de </a:t>
            </a:r>
            <a:r>
              <a:rPr lang="en-US" sz="900" dirty="0" err="1">
                <a:latin typeface="+mn-lt"/>
              </a:rPr>
              <a:t>Grys</a:t>
            </a:r>
            <a:r>
              <a:rPr lang="en-US" sz="900" dirty="0">
                <a:latin typeface="+mn-lt"/>
              </a:rPr>
              <a:t>, Kristi. </a:t>
            </a:r>
            <a:r>
              <a:rPr lang="en-US" sz="900" dirty="0" smtClean="0">
                <a:latin typeface="+mn-lt"/>
              </a:rPr>
              <a:t>et all</a:t>
            </a:r>
            <a:r>
              <a:rPr lang="en-US" sz="900" dirty="0">
                <a:latin typeface="+mn-lt"/>
              </a:rPr>
              <a:t>. “Demonstration of 10,400 Hours of </a:t>
            </a:r>
            <a:r>
              <a:rPr lang="en-US" sz="900" dirty="0" smtClean="0">
                <a:latin typeface="+mn-lt"/>
              </a:rPr>
              <a:t> Operation </a:t>
            </a:r>
            <a:r>
              <a:rPr lang="en-US" sz="900" dirty="0">
                <a:latin typeface="+mn-lt"/>
              </a:rPr>
              <a:t>on a 4.5 kW Qualification Model Hall Thruster,”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4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4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5" grpId="0"/>
      <p:bldP spid="19467" grpId="0"/>
      <p:bldP spid="19470" grpId="0"/>
      <p:bldP spid="19471" grpId="0"/>
      <p:bldP spid="19472" grpId="0"/>
      <p:bldP spid="19475" grpId="0"/>
      <p:bldP spid="26" grpId="0" animBg="1"/>
      <p:bldP spid="27" grpId="0" animBg="1"/>
      <p:bldP spid="30" grpId="0" animBg="1"/>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838200"/>
          </a:xfrm>
        </p:spPr>
        <p:txBody>
          <a:bodyPr/>
          <a:lstStyle/>
          <a:p>
            <a:pPr eaLnBrk="1" hangingPunct="1"/>
            <a:r>
              <a:rPr lang="en-US" sz="4000" b="1" dirty="0"/>
              <a:t>Analysis -- </a:t>
            </a:r>
            <a:r>
              <a:rPr lang="en-US" sz="4000" b="1" dirty="0" smtClean="0"/>
              <a:t>Phase Identification</a:t>
            </a:r>
          </a:p>
        </p:txBody>
      </p:sp>
      <p:pic>
        <p:nvPicPr>
          <p:cNvPr id="20483" name="Picture 3"/>
          <p:cNvPicPr>
            <a:picLocks noChangeAspect="1" noChangeArrowheads="1"/>
          </p:cNvPicPr>
          <p:nvPr/>
        </p:nvPicPr>
        <p:blipFill>
          <a:blip r:embed="rId2" cstate="print"/>
          <a:srcRect/>
          <a:stretch>
            <a:fillRect/>
          </a:stretch>
        </p:blipFill>
        <p:spPr bwMode="auto">
          <a:xfrm>
            <a:off x="63500" y="1143000"/>
            <a:ext cx="5611813" cy="3886200"/>
          </a:xfrm>
          <a:prstGeom prst="rect">
            <a:avLst/>
          </a:prstGeom>
          <a:noFill/>
          <a:ln w="9525">
            <a:noFill/>
            <a:miter lim="800000"/>
            <a:headEnd/>
            <a:tailEnd/>
          </a:ln>
        </p:spPr>
      </p:pic>
      <p:sp>
        <p:nvSpPr>
          <p:cNvPr id="20484" name="TextBox 4"/>
          <p:cNvSpPr txBox="1">
            <a:spLocks noChangeArrowheads="1"/>
          </p:cNvSpPr>
          <p:nvPr/>
        </p:nvSpPr>
        <p:spPr bwMode="auto">
          <a:xfrm>
            <a:off x="1447800" y="5105400"/>
            <a:ext cx="3124200" cy="646113"/>
          </a:xfrm>
          <a:prstGeom prst="rect">
            <a:avLst/>
          </a:prstGeom>
          <a:noFill/>
          <a:ln w="9525">
            <a:noFill/>
            <a:miter lim="800000"/>
            <a:headEnd/>
            <a:tailEnd/>
          </a:ln>
        </p:spPr>
        <p:txBody>
          <a:bodyPr>
            <a:spAutoFit/>
          </a:bodyPr>
          <a:lstStyle/>
          <a:p>
            <a:pPr marL="285750" indent="-285750" algn="ctr">
              <a:buFont typeface="Arial" panose="020B0604020202020204" pitchFamily="34" charset="0"/>
              <a:buChar char="•"/>
            </a:pPr>
            <a:r>
              <a:rPr lang="en-US" sz="1800" i="1" dirty="0">
                <a:latin typeface="+mn-lt"/>
              </a:rPr>
              <a:t>No change in phase stability as function of eroded region </a:t>
            </a:r>
          </a:p>
        </p:txBody>
      </p:sp>
      <p:sp>
        <p:nvSpPr>
          <p:cNvPr id="20485" name="TextBox 5"/>
          <p:cNvSpPr txBox="1">
            <a:spLocks noChangeArrowheads="1"/>
          </p:cNvSpPr>
          <p:nvPr/>
        </p:nvSpPr>
        <p:spPr bwMode="auto">
          <a:xfrm>
            <a:off x="520700" y="2219325"/>
            <a:ext cx="1295400" cy="646331"/>
          </a:xfrm>
          <a:prstGeom prst="rect">
            <a:avLst/>
          </a:prstGeom>
          <a:noFill/>
          <a:ln w="9525">
            <a:noFill/>
            <a:miter lim="800000"/>
            <a:headEnd/>
            <a:tailEnd/>
          </a:ln>
        </p:spPr>
        <p:txBody>
          <a:bodyPr>
            <a:spAutoFit/>
          </a:bodyPr>
          <a:lstStyle/>
          <a:p>
            <a:pPr algn="ctr"/>
            <a:r>
              <a:rPr lang="en-US" sz="1800" b="1" dirty="0">
                <a:latin typeface="+mn-lt"/>
              </a:rPr>
              <a:t>Amorphous silica</a:t>
            </a:r>
          </a:p>
        </p:txBody>
      </p:sp>
      <p:cxnSp>
        <p:nvCxnSpPr>
          <p:cNvPr id="8" name="Straight Arrow Connector 7"/>
          <p:cNvCxnSpPr>
            <a:stCxn id="20485" idx="2"/>
          </p:cNvCxnSpPr>
          <p:nvPr/>
        </p:nvCxnSpPr>
        <p:spPr>
          <a:xfrm>
            <a:off x="1168400" y="2865656"/>
            <a:ext cx="114300" cy="3347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7" name="TextBox 8"/>
          <p:cNvSpPr txBox="1">
            <a:spLocks noChangeArrowheads="1"/>
          </p:cNvSpPr>
          <p:nvPr/>
        </p:nvSpPr>
        <p:spPr bwMode="auto">
          <a:xfrm>
            <a:off x="2197100" y="1371600"/>
            <a:ext cx="1003300" cy="369332"/>
          </a:xfrm>
          <a:prstGeom prst="rect">
            <a:avLst/>
          </a:prstGeom>
          <a:noFill/>
          <a:ln w="9525">
            <a:noFill/>
            <a:miter lim="800000"/>
            <a:headEnd/>
            <a:tailEnd/>
          </a:ln>
        </p:spPr>
        <p:txBody>
          <a:bodyPr wrap="square">
            <a:spAutoFit/>
          </a:bodyPr>
          <a:lstStyle/>
          <a:p>
            <a:pPr algn="ctr"/>
            <a:r>
              <a:rPr lang="en-US" sz="1800" b="1" dirty="0" err="1">
                <a:latin typeface="+mn-lt"/>
              </a:rPr>
              <a:t>hcp</a:t>
            </a:r>
            <a:r>
              <a:rPr lang="en-US" sz="1800" b="1" dirty="0">
                <a:latin typeface="+mn-lt"/>
              </a:rPr>
              <a:t> BN</a:t>
            </a:r>
          </a:p>
        </p:txBody>
      </p:sp>
      <p:cxnSp>
        <p:nvCxnSpPr>
          <p:cNvPr id="11" name="Straight Arrow Connector 10"/>
          <p:cNvCxnSpPr>
            <a:stCxn id="20487" idx="2"/>
          </p:cNvCxnSpPr>
          <p:nvPr/>
        </p:nvCxnSpPr>
        <p:spPr>
          <a:xfrm flipH="1">
            <a:off x="1739900" y="1740932"/>
            <a:ext cx="958850" cy="878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0487" idx="2"/>
          </p:cNvCxnSpPr>
          <p:nvPr/>
        </p:nvCxnSpPr>
        <p:spPr>
          <a:xfrm flipH="1">
            <a:off x="2654300" y="1740932"/>
            <a:ext cx="44450" cy="2402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0487" idx="2"/>
          </p:cNvCxnSpPr>
          <p:nvPr/>
        </p:nvCxnSpPr>
        <p:spPr>
          <a:xfrm>
            <a:off x="2698750" y="1740932"/>
            <a:ext cx="407988" cy="4752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487" idx="2"/>
          </p:cNvCxnSpPr>
          <p:nvPr/>
        </p:nvCxnSpPr>
        <p:spPr>
          <a:xfrm>
            <a:off x="2698750" y="1740932"/>
            <a:ext cx="2012950" cy="6212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487" idx="2"/>
          </p:cNvCxnSpPr>
          <p:nvPr/>
        </p:nvCxnSpPr>
        <p:spPr>
          <a:xfrm>
            <a:off x="2698750" y="1740932"/>
            <a:ext cx="1946275" cy="12896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493" name="Picture 2" descr="E:\Control-Cross\2000x_e.jpg"/>
          <p:cNvPicPr>
            <a:picLocks noChangeAspect="1" noChangeArrowheads="1"/>
          </p:cNvPicPr>
          <p:nvPr/>
        </p:nvPicPr>
        <p:blipFill rotWithShape="1">
          <a:blip r:embed="rId3" cstate="print">
            <a:lum bright="10000" contrast="10000"/>
          </a:blip>
          <a:srcRect b="6878"/>
          <a:stretch/>
        </p:blipFill>
        <p:spPr bwMode="auto">
          <a:xfrm>
            <a:off x="5612703" y="1371600"/>
            <a:ext cx="3478094" cy="2590800"/>
          </a:xfrm>
          <a:prstGeom prst="rect">
            <a:avLst/>
          </a:prstGeom>
          <a:solidFill>
            <a:schemeClr val="tx1"/>
          </a:solidFill>
          <a:ln w="19050">
            <a:solidFill>
              <a:schemeClr val="tx1"/>
            </a:solidFill>
            <a:miter lim="800000"/>
            <a:headEnd/>
            <a:tailEnd/>
          </a:ln>
        </p:spPr>
      </p:pic>
      <p:sp>
        <p:nvSpPr>
          <p:cNvPr id="20494" name="Rectangle 33"/>
          <p:cNvSpPr>
            <a:spLocks noChangeArrowheads="1"/>
          </p:cNvSpPr>
          <p:nvPr/>
        </p:nvSpPr>
        <p:spPr bwMode="auto">
          <a:xfrm>
            <a:off x="5675313" y="5105400"/>
            <a:ext cx="3352800" cy="923330"/>
          </a:xfrm>
          <a:prstGeom prst="rect">
            <a:avLst/>
          </a:prstGeom>
          <a:noFill/>
          <a:ln w="9525">
            <a:noFill/>
            <a:miter lim="800000"/>
            <a:headEnd/>
            <a:tailEnd/>
          </a:ln>
        </p:spPr>
        <p:txBody>
          <a:bodyPr>
            <a:spAutoFit/>
          </a:bodyPr>
          <a:lstStyle/>
          <a:p>
            <a:pPr marL="285750" indent="-285750" algn="ctr">
              <a:buFont typeface="Arial" panose="020B0604020202020204" pitchFamily="34" charset="0"/>
              <a:buChar char="•"/>
            </a:pPr>
            <a:r>
              <a:rPr lang="en-US" sz="1800" i="1" dirty="0" smtClean="0">
                <a:latin typeface="Calibri" pitchFamily="-65" charset="0"/>
                <a:cs typeface="Times New Roman" pitchFamily="-65" charset="0"/>
              </a:rPr>
              <a:t>Silica </a:t>
            </a:r>
            <a:r>
              <a:rPr lang="en-US" sz="1800" i="1" dirty="0">
                <a:latin typeface="Calibri" pitchFamily="-65" charset="0"/>
                <a:cs typeface="Times New Roman" pitchFamily="-65" charset="0"/>
              </a:rPr>
              <a:t>(bright contrast) serves as a binding matrix with BN fibers (dark contrast)</a:t>
            </a:r>
            <a:endParaRPr lang="en-US" sz="1800" i="1" baseline="-25000" dirty="0">
              <a:latin typeface="Calibri" pitchFamily="-65" charset="0"/>
              <a:cs typeface="Times New Roman" pitchFamily="-65" charset="0"/>
            </a:endParaRPr>
          </a:p>
        </p:txBody>
      </p:sp>
      <p:cxnSp>
        <p:nvCxnSpPr>
          <p:cNvPr id="3" name="Straight Connector 2"/>
          <p:cNvCxnSpPr/>
          <p:nvPr/>
        </p:nvCxnSpPr>
        <p:spPr>
          <a:xfrm>
            <a:off x="8382000" y="3657600"/>
            <a:ext cx="533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0" y="3657600"/>
            <a:ext cx="585417" cy="276999"/>
          </a:xfrm>
          <a:prstGeom prst="rect">
            <a:avLst/>
          </a:prstGeom>
          <a:noFill/>
        </p:spPr>
        <p:txBody>
          <a:bodyPr wrap="none" rtlCol="0">
            <a:spAutoFit/>
          </a:bodyPr>
          <a:lstStyle/>
          <a:p>
            <a:r>
              <a:rPr lang="en-US" sz="1200" dirty="0" smtClean="0">
                <a:solidFill>
                  <a:schemeClr val="bg1"/>
                </a:solidFill>
                <a:latin typeface="+mn-lt"/>
              </a:rPr>
              <a:t>10 </a:t>
            </a:r>
            <a:r>
              <a:rPr lang="el-GR" sz="1200" dirty="0" smtClean="0">
                <a:solidFill>
                  <a:schemeClr val="bg1"/>
                </a:solidFill>
                <a:latin typeface="+mn-lt"/>
              </a:rPr>
              <a:t>μ</a:t>
            </a:r>
            <a:r>
              <a:rPr lang="en-US" sz="1200" dirty="0" smtClean="0">
                <a:solidFill>
                  <a:schemeClr val="bg1"/>
                </a:solidFill>
                <a:latin typeface="+mn-lt"/>
              </a:rPr>
              <a:t>m</a:t>
            </a:r>
            <a:endParaRPr lang="en-US" sz="1200"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94"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pPr algn="ctr"/>
            <a:r>
              <a:rPr lang="en-US" sz="4000" b="1" dirty="0">
                <a:latin typeface="+mn-lt"/>
              </a:rPr>
              <a:t>Analysis -- </a:t>
            </a:r>
            <a:r>
              <a:rPr lang="en-US" sz="4000" b="1" dirty="0" smtClean="0">
                <a:latin typeface="+mn-lt"/>
                <a:cs typeface="Times New Roman" pitchFamily="18" charset="0"/>
              </a:rPr>
              <a:t>3D Serial Section of a BN Grain</a:t>
            </a:r>
          </a:p>
        </p:txBody>
      </p:sp>
      <p:pic>
        <p:nvPicPr>
          <p:cNvPr id="3" name="BN Grain 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066800" y="697879"/>
            <a:ext cx="6477000" cy="5850019"/>
          </a:xfrm>
          <a:prstGeom prst="rect">
            <a:avLst/>
          </a:prstGeom>
        </p:spPr>
      </p:pic>
    </p:spTree>
    <p:extLst>
      <p:ext uri="{BB962C8B-B14F-4D97-AF65-F5344CB8AC3E}">
        <p14:creationId xmlns:p14="http://schemas.microsoft.com/office/powerpoint/2010/main" val="1794128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 name="Group 33"/>
          <p:cNvGrpSpPr/>
          <p:nvPr/>
        </p:nvGrpSpPr>
        <p:grpSpPr>
          <a:xfrm>
            <a:off x="650055" y="1457282"/>
            <a:ext cx="3311090" cy="2367786"/>
            <a:chOff x="1447800" y="1318938"/>
            <a:chExt cx="3311090" cy="2367786"/>
          </a:xfrm>
        </p:grpSpPr>
        <p:pic>
          <p:nvPicPr>
            <p:cNvPr id="35" name="Picture 8" descr="C:\Users\tsburton1\Documents\Pictures\Serial Sectioning\Full Set\Crops\Darkened\SS19.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24" t="2296" r="34526" b="36876"/>
            <a:stretch/>
          </p:blipFill>
          <p:spPr bwMode="auto">
            <a:xfrm>
              <a:off x="1447800" y="1318938"/>
              <a:ext cx="2396689"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6" name="Picture 7" descr="C:\Users\tsburton1\Documents\Pictures\Serial Sectioning\Full Set\Crops\Darkened\SS16.bm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94" t="5870" r="32927" b="34305"/>
            <a:stretch/>
          </p:blipFill>
          <p:spPr bwMode="auto">
            <a:xfrm>
              <a:off x="1600200" y="1471338"/>
              <a:ext cx="2396689"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7" name="Picture 6" descr="C:\Users\tsburton1\Documents\Pictures\Serial Sectioning\Full Set\Crops\Darkened\SS13.bm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134" t="7789" r="32114" b="31383"/>
            <a:stretch/>
          </p:blipFill>
          <p:spPr bwMode="auto">
            <a:xfrm>
              <a:off x="1752600" y="1600200"/>
              <a:ext cx="2396690"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9" name="Picture 5" descr="C:\Users\tsburton1\Documents\Pictures\Serial Sectioning\Full Set\Crops\Darkened\SS10.bmp"/>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37" t="1920" r="30833" b="37507"/>
            <a:stretch/>
          </p:blipFill>
          <p:spPr bwMode="auto">
            <a:xfrm>
              <a:off x="1905000" y="1741883"/>
              <a:ext cx="2396691"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 name="Picture 4" descr="C:\Users\tsburton1\Documents\Pictures\Serial Sectioning\Full Set\Crops\Darkened\SS7.bmp"/>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47" t="6167" r="29135" b="34074"/>
            <a:stretch/>
          </p:blipFill>
          <p:spPr bwMode="auto">
            <a:xfrm>
              <a:off x="2057400" y="1905000"/>
              <a:ext cx="2387164"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2" name="Picture 3" descr="C:\Users\tsburton1\Documents\Pictures\Serial Sectioning\Full Set\Crops\Darkened\SS4.bmp"/>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63" t="3096" r="30101" b="36900"/>
            <a:stretch/>
          </p:blipFill>
          <p:spPr bwMode="auto">
            <a:xfrm>
              <a:off x="2209800" y="2057400"/>
              <a:ext cx="2396690" cy="14769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6"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517" t="3931" r="28495" b="36201"/>
            <a:stretch/>
          </p:blipFill>
          <p:spPr bwMode="auto">
            <a:xfrm>
              <a:off x="2362200" y="2209800"/>
              <a:ext cx="2396690" cy="147692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Title 1"/>
          <p:cNvSpPr txBox="1">
            <a:spLocks/>
          </p:cNvSpPr>
          <p:nvPr/>
        </p:nvSpPr>
        <p:spPr>
          <a:xfrm>
            <a:off x="-20320" y="-15027"/>
            <a:ext cx="9144000" cy="6135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4000" b="1" dirty="0">
                <a:solidFill>
                  <a:prstClr val="black"/>
                </a:solidFill>
                <a:ea typeface="ＭＳ Ｐゴシック" pitchFamily="-65" charset="-128"/>
              </a:rPr>
              <a:t>Analysis -- </a:t>
            </a:r>
            <a:r>
              <a:rPr lang="en-US" sz="4000" b="1" dirty="0">
                <a:solidFill>
                  <a:prstClr val="black"/>
                </a:solidFill>
                <a:ea typeface="ＭＳ Ｐゴシック" pitchFamily="-65" charset="-128"/>
                <a:cs typeface="Times New Roman" pitchFamily="18" charset="0"/>
              </a:rPr>
              <a:t>3D Serial Section of a BN Grain</a:t>
            </a:r>
          </a:p>
        </p:txBody>
      </p:sp>
      <p:sp>
        <p:nvSpPr>
          <p:cNvPr id="11" name="TextBox 10"/>
          <p:cNvSpPr txBox="1"/>
          <p:nvPr/>
        </p:nvSpPr>
        <p:spPr>
          <a:xfrm>
            <a:off x="57150" y="5873035"/>
            <a:ext cx="9047480" cy="1015663"/>
          </a:xfrm>
          <a:prstGeom prst="rect">
            <a:avLst/>
          </a:prstGeom>
          <a:noFill/>
        </p:spPr>
        <p:txBody>
          <a:bodyPr wrap="square" rtlCol="0">
            <a:spAutoFit/>
          </a:bodyPr>
          <a:lstStyle/>
          <a:p>
            <a:r>
              <a:rPr lang="en-US" sz="1200" i="1" dirty="0">
                <a:latin typeface="+mn-lt"/>
              </a:rPr>
              <a:t>Serial sectioning was unable to be performed in the traditional manner using a Focused Ion Beam (FIB) system due to the non-conductive nature of the material. Instead, a traditional mounted sample was bisected allowing for two visible faces. The top face was repeatedly polished using 0.05um silica solution to act as the serial sectioning force. The side face had a reference </a:t>
            </a:r>
            <a:r>
              <a:rPr lang="en-US" sz="1200" i="1" dirty="0" smtClean="0">
                <a:latin typeface="+mn-lt"/>
              </a:rPr>
              <a:t>mark milled </a:t>
            </a:r>
            <a:r>
              <a:rPr lang="en-US" sz="1200" i="1" dirty="0">
                <a:latin typeface="+mn-lt"/>
              </a:rPr>
              <a:t>into it using the FIB and the distance between the marker and the top faced used as the thickness for each serial section. Reconstructed was performed using the program </a:t>
            </a:r>
            <a:r>
              <a:rPr lang="en-US" sz="1200" i="1" dirty="0" err="1">
                <a:latin typeface="+mn-lt"/>
              </a:rPr>
              <a:t>Aviso</a:t>
            </a:r>
            <a:r>
              <a:rPr lang="en-US" sz="1200" i="1" dirty="0">
                <a:latin typeface="+mn-lt"/>
              </a:rPr>
              <a:t> Fire, </a:t>
            </a:r>
            <a:r>
              <a:rPr lang="en-US" sz="1200" i="1" dirty="0" smtClean="0">
                <a:latin typeface="+mn-lt"/>
              </a:rPr>
              <a:t>and </a:t>
            </a:r>
            <a:r>
              <a:rPr lang="en-US" sz="1200" b="1" i="1" dirty="0" smtClean="0">
                <a:solidFill>
                  <a:srgbClr val="FF0000"/>
                </a:solidFill>
                <a:latin typeface="+mn-lt"/>
              </a:rPr>
              <a:t>the resulting reconstruction suggests a BN platelet morphology</a:t>
            </a:r>
            <a:r>
              <a:rPr lang="en-US" sz="1200" i="1" dirty="0" smtClean="0">
                <a:latin typeface="+mn-lt"/>
              </a:rPr>
              <a:t>, </a:t>
            </a:r>
            <a:r>
              <a:rPr lang="en-US" sz="1200" i="1" dirty="0">
                <a:latin typeface="+mn-lt"/>
              </a:rPr>
              <a:t>as would be expected from a graphite-like material</a:t>
            </a:r>
            <a:r>
              <a:rPr lang="en-US" sz="1200" i="1" dirty="0" smtClean="0">
                <a:latin typeface="+mn-lt"/>
              </a:rPr>
              <a:t>.</a:t>
            </a:r>
            <a:endParaRPr lang="en-US" sz="1200" i="1" dirty="0">
              <a:latin typeface="+mn-lt"/>
            </a:endParaRPr>
          </a:p>
        </p:txBody>
      </p:sp>
      <p:pic>
        <p:nvPicPr>
          <p:cNvPr id="40" name="BN Grain 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cstate="print"/>
          <a:stretch>
            <a:fillRect/>
          </a:stretch>
        </p:blipFill>
        <p:spPr>
          <a:xfrm>
            <a:off x="4583635" y="654663"/>
            <a:ext cx="4124644" cy="3725373"/>
          </a:xfrm>
          <a:prstGeom prst="rect">
            <a:avLst/>
          </a:prstGeom>
        </p:spPr>
      </p:pic>
      <p:pic>
        <p:nvPicPr>
          <p:cNvPr id="43" name="Picture 2" descr="F:\6.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8600" y="4602093"/>
            <a:ext cx="1403676" cy="127809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932230" y="5657850"/>
            <a:ext cx="669535" cy="246221"/>
          </a:xfrm>
          <a:prstGeom prst="rect">
            <a:avLst/>
          </a:prstGeom>
          <a:noFill/>
        </p:spPr>
        <p:txBody>
          <a:bodyPr wrap="square" rtlCol="0">
            <a:spAutoFit/>
          </a:bodyPr>
          <a:lstStyle/>
          <a:p>
            <a:pPr algn="ctr"/>
            <a:r>
              <a:rPr lang="en-US" sz="1000" b="1" dirty="0" smtClean="0">
                <a:solidFill>
                  <a:schemeClr val="accent6">
                    <a:lumMod val="75000"/>
                  </a:schemeClr>
                </a:solidFill>
                <a:latin typeface="+mn-lt"/>
              </a:rPr>
              <a:t>5 </a:t>
            </a:r>
            <a:r>
              <a:rPr lang="el-GR" sz="1000" b="1" dirty="0" smtClean="0">
                <a:solidFill>
                  <a:schemeClr val="accent6">
                    <a:lumMod val="75000"/>
                  </a:schemeClr>
                </a:solidFill>
                <a:latin typeface="+mn-lt"/>
              </a:rPr>
              <a:t>μ</a:t>
            </a:r>
            <a:r>
              <a:rPr lang="en-US" sz="1000" b="1" dirty="0" smtClean="0">
                <a:solidFill>
                  <a:schemeClr val="accent6">
                    <a:lumMod val="75000"/>
                  </a:schemeClr>
                </a:solidFill>
                <a:latin typeface="+mn-lt"/>
              </a:rPr>
              <a:t>m</a:t>
            </a:r>
            <a:endParaRPr lang="en-US" sz="1000" b="1" dirty="0">
              <a:solidFill>
                <a:schemeClr val="accent6">
                  <a:lumMod val="75000"/>
                </a:schemeClr>
              </a:solidFill>
              <a:latin typeface="+mn-lt"/>
            </a:endParaRPr>
          </a:p>
        </p:txBody>
      </p:sp>
      <p:cxnSp>
        <p:nvCxnSpPr>
          <p:cNvPr id="45" name="Straight Connector 44"/>
          <p:cNvCxnSpPr/>
          <p:nvPr/>
        </p:nvCxnSpPr>
        <p:spPr>
          <a:xfrm>
            <a:off x="5172813" y="5708650"/>
            <a:ext cx="21377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7" name="Picture 4" descr="F:\5.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23829" y="4639773"/>
            <a:ext cx="1657059" cy="123289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6730110" y="5644838"/>
            <a:ext cx="597790" cy="246221"/>
          </a:xfrm>
          <a:prstGeom prst="rect">
            <a:avLst/>
          </a:prstGeom>
          <a:noFill/>
        </p:spPr>
        <p:txBody>
          <a:bodyPr wrap="square" rtlCol="0">
            <a:spAutoFit/>
          </a:bodyPr>
          <a:lstStyle/>
          <a:p>
            <a:pPr algn="ctr"/>
            <a:r>
              <a:rPr lang="en-US" sz="1000" b="1" dirty="0" smtClean="0">
                <a:solidFill>
                  <a:schemeClr val="accent6">
                    <a:lumMod val="75000"/>
                  </a:schemeClr>
                </a:solidFill>
                <a:latin typeface="+mn-lt"/>
              </a:rPr>
              <a:t>5 </a:t>
            </a:r>
            <a:r>
              <a:rPr lang="el-GR" sz="1000" b="1" dirty="0" smtClean="0">
                <a:solidFill>
                  <a:schemeClr val="accent6">
                    <a:lumMod val="75000"/>
                  </a:schemeClr>
                </a:solidFill>
                <a:latin typeface="+mn-lt"/>
              </a:rPr>
              <a:t>μ</a:t>
            </a:r>
            <a:r>
              <a:rPr lang="en-US" sz="1000" b="1" dirty="0" smtClean="0">
                <a:solidFill>
                  <a:schemeClr val="accent6">
                    <a:lumMod val="75000"/>
                  </a:schemeClr>
                </a:solidFill>
                <a:latin typeface="+mn-lt"/>
              </a:rPr>
              <a:t>m</a:t>
            </a:r>
            <a:endParaRPr lang="en-US" sz="1000" b="1" dirty="0">
              <a:solidFill>
                <a:schemeClr val="accent6">
                  <a:lumMod val="75000"/>
                </a:schemeClr>
              </a:solidFill>
              <a:latin typeface="+mn-lt"/>
            </a:endParaRPr>
          </a:p>
        </p:txBody>
      </p:sp>
      <p:cxnSp>
        <p:nvCxnSpPr>
          <p:cNvPr id="49" name="Straight Connector 48"/>
          <p:cNvCxnSpPr/>
          <p:nvPr/>
        </p:nvCxnSpPr>
        <p:spPr>
          <a:xfrm flipH="1">
            <a:off x="6862773" y="5683250"/>
            <a:ext cx="27835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1" name="Picture 50" descr="F:\4.bmp"/>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1578"/>
          <a:stretch/>
        </p:blipFill>
        <p:spPr bwMode="auto">
          <a:xfrm>
            <a:off x="7264400" y="4639773"/>
            <a:ext cx="1808480" cy="1239512"/>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a:off x="8757503" y="5746750"/>
            <a:ext cx="28489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657479" y="5683250"/>
            <a:ext cx="494915" cy="246221"/>
          </a:xfrm>
          <a:prstGeom prst="rect">
            <a:avLst/>
          </a:prstGeom>
          <a:noFill/>
        </p:spPr>
        <p:txBody>
          <a:bodyPr wrap="square" rtlCol="0">
            <a:spAutoFit/>
          </a:bodyPr>
          <a:lstStyle/>
          <a:p>
            <a:pPr algn="ctr"/>
            <a:r>
              <a:rPr lang="en-US" sz="1000" b="1" dirty="0" smtClean="0">
                <a:solidFill>
                  <a:schemeClr val="accent6">
                    <a:lumMod val="75000"/>
                  </a:schemeClr>
                </a:solidFill>
                <a:latin typeface="+mn-lt"/>
              </a:rPr>
              <a:t>5 </a:t>
            </a:r>
            <a:r>
              <a:rPr lang="el-GR" sz="1000" b="1" dirty="0" smtClean="0">
                <a:solidFill>
                  <a:schemeClr val="accent6">
                    <a:lumMod val="75000"/>
                  </a:schemeClr>
                </a:solidFill>
                <a:latin typeface="+mn-lt"/>
              </a:rPr>
              <a:t>μ</a:t>
            </a:r>
            <a:r>
              <a:rPr lang="en-US" sz="1000" b="1" dirty="0" smtClean="0">
                <a:solidFill>
                  <a:schemeClr val="accent6">
                    <a:lumMod val="75000"/>
                  </a:schemeClr>
                </a:solidFill>
                <a:latin typeface="+mn-lt"/>
              </a:rPr>
              <a:t>m</a:t>
            </a:r>
            <a:endParaRPr lang="en-US" sz="1000" b="1" dirty="0">
              <a:solidFill>
                <a:schemeClr val="accent6">
                  <a:lumMod val="75000"/>
                </a:schemeClr>
              </a:solidFill>
              <a:latin typeface="+mn-lt"/>
            </a:endParaRPr>
          </a:p>
        </p:txBody>
      </p:sp>
      <p:sp>
        <p:nvSpPr>
          <p:cNvPr id="9" name="Oval 8"/>
          <p:cNvSpPr/>
          <p:nvPr/>
        </p:nvSpPr>
        <p:spPr>
          <a:xfrm rot="1463556">
            <a:off x="1619972" y="2810715"/>
            <a:ext cx="2086127" cy="5344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56907" y="2550973"/>
            <a:ext cx="644920" cy="461665"/>
          </a:xfrm>
          <a:prstGeom prst="rect">
            <a:avLst/>
          </a:prstGeom>
          <a:noFill/>
        </p:spPr>
        <p:txBody>
          <a:bodyPr wrap="none" rtlCol="0">
            <a:spAutoFit/>
          </a:bodyPr>
          <a:lstStyle/>
          <a:p>
            <a:r>
              <a:rPr lang="en-US" b="1" dirty="0" smtClean="0">
                <a:solidFill>
                  <a:srgbClr val="C00000"/>
                </a:solidFill>
                <a:latin typeface="+mn-lt"/>
              </a:rPr>
              <a:t>ROI</a:t>
            </a:r>
            <a:endParaRPr lang="en-US" b="1" dirty="0">
              <a:solidFill>
                <a:srgbClr val="C00000"/>
              </a:solidFill>
              <a:latin typeface="+mn-lt"/>
            </a:endParaRPr>
          </a:p>
        </p:txBody>
      </p:sp>
      <p:grpSp>
        <p:nvGrpSpPr>
          <p:cNvPr id="3" name="Group 2"/>
          <p:cNvGrpSpPr/>
          <p:nvPr/>
        </p:nvGrpSpPr>
        <p:grpSpPr>
          <a:xfrm>
            <a:off x="685800" y="4267200"/>
            <a:ext cx="2822718" cy="1312506"/>
            <a:chOff x="913210" y="4570138"/>
            <a:chExt cx="2822718" cy="1312506"/>
          </a:xfrm>
        </p:grpSpPr>
        <p:pic>
          <p:nvPicPr>
            <p:cNvPr id="205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l="10997" t="28231" r="31122" b="35884"/>
            <a:stretch/>
          </p:blipFill>
          <p:spPr bwMode="auto">
            <a:xfrm>
              <a:off x="913210" y="4570138"/>
              <a:ext cx="2822718" cy="13125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388269" y="5245893"/>
              <a:ext cx="2193131" cy="23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76315" y="834165"/>
            <a:ext cx="2553769" cy="461665"/>
          </a:xfrm>
          <a:prstGeom prst="rect">
            <a:avLst/>
          </a:prstGeom>
          <a:noFill/>
        </p:spPr>
        <p:txBody>
          <a:bodyPr wrap="square" rtlCol="0">
            <a:spAutoFit/>
          </a:bodyPr>
          <a:lstStyle/>
          <a:p>
            <a:pPr algn="ctr"/>
            <a:r>
              <a:rPr lang="en-US" b="1" dirty="0" smtClean="0">
                <a:latin typeface="+mn-lt"/>
              </a:rPr>
              <a:t>Serial sectioning</a:t>
            </a:r>
            <a:endParaRPr lang="en-US" b="1" dirty="0">
              <a:latin typeface="+mn-lt"/>
            </a:endParaRPr>
          </a:p>
        </p:txBody>
      </p:sp>
    </p:spTree>
    <p:extLst>
      <p:ext uri="{BB962C8B-B14F-4D97-AF65-F5344CB8AC3E}">
        <p14:creationId xmlns:p14="http://schemas.microsoft.com/office/powerpoint/2010/main" val="28853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0"/>
                                        </p:tgtEl>
                                      </p:cBhvr>
                                    </p:cmd>
                                  </p:childTnLst>
                                </p:cTn>
                              </p:par>
                            </p:childTnLst>
                          </p:cTn>
                        </p:par>
                      </p:childTnLst>
                    </p:cTn>
                  </p:par>
                </p:childTnLst>
              </p:cTn>
              <p:nextCondLst>
                <p:cond evt="onClick" delay="0">
                  <p:tgtEl>
                    <p:spTgt spid="40"/>
                  </p:tgtEl>
                </p:cond>
              </p:nextCondLst>
            </p:seq>
            <p:video>
              <p:cMediaNode vol="80000">
                <p:cTn id="7" fill="hold" display="0">
                  <p:stCondLst>
                    <p:cond delay="indefinite"/>
                  </p:stCondLst>
                </p:cTn>
                <p:tgtEl>
                  <p:spTgt spid="4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tsburton1\Documents\Pictures\GaTech Work\High-Surface\21_e.jpg"/>
          <p:cNvPicPr>
            <a:picLocks noChangeAspect="1" noChangeArrowheads="1"/>
          </p:cNvPicPr>
          <p:nvPr/>
        </p:nvPicPr>
        <p:blipFill>
          <a:blip r:embed="rId2" cstate="print">
            <a:lum bright="10000"/>
          </a:blip>
          <a:srcRect l="13861" t="3712" r="25743" b="15842"/>
          <a:stretch>
            <a:fillRect/>
          </a:stretch>
        </p:blipFill>
        <p:spPr bwMode="auto">
          <a:xfrm>
            <a:off x="685800" y="914400"/>
            <a:ext cx="3513138" cy="3743325"/>
          </a:xfrm>
          <a:prstGeom prst="rect">
            <a:avLst/>
          </a:prstGeom>
          <a:noFill/>
          <a:ln w="19050">
            <a:solidFill>
              <a:schemeClr val="tx1"/>
            </a:solidFill>
            <a:miter lim="800000"/>
            <a:headEnd/>
            <a:tailEnd/>
          </a:ln>
        </p:spPr>
      </p:pic>
      <p:cxnSp>
        <p:nvCxnSpPr>
          <p:cNvPr id="15" name="Straight Arrow Connector 14"/>
          <p:cNvCxnSpPr/>
          <p:nvPr/>
        </p:nvCxnSpPr>
        <p:spPr>
          <a:xfrm rot="5400000" flipH="1" flipV="1">
            <a:off x="146050" y="3359150"/>
            <a:ext cx="1752600" cy="1435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2819400" y="2971800"/>
            <a:ext cx="1828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2438400" y="1524000"/>
            <a:ext cx="2667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10" name="TextBox 19"/>
          <p:cNvSpPr txBox="1">
            <a:spLocks noChangeArrowheads="1"/>
          </p:cNvSpPr>
          <p:nvPr/>
        </p:nvSpPr>
        <p:spPr bwMode="auto">
          <a:xfrm>
            <a:off x="3505200" y="4343400"/>
            <a:ext cx="514350" cy="276225"/>
          </a:xfrm>
          <a:prstGeom prst="rect">
            <a:avLst/>
          </a:prstGeom>
          <a:noFill/>
          <a:ln w="9525">
            <a:noFill/>
            <a:miter lim="800000"/>
            <a:headEnd/>
            <a:tailEnd/>
          </a:ln>
        </p:spPr>
        <p:txBody>
          <a:bodyPr wrap="none">
            <a:spAutoFit/>
          </a:bodyPr>
          <a:lstStyle/>
          <a:p>
            <a:r>
              <a:rPr lang="en-US" sz="1200" b="1">
                <a:latin typeface="Times New Roman" pitchFamily="-65" charset="0"/>
                <a:cs typeface="Times New Roman" pitchFamily="-65" charset="0"/>
              </a:rPr>
              <a:t>5 </a:t>
            </a:r>
            <a:r>
              <a:rPr lang="el-GR" sz="1200" b="1">
                <a:latin typeface="Times New Roman" pitchFamily="-65" charset="0"/>
                <a:cs typeface="Times New Roman" pitchFamily="-65" charset="0"/>
              </a:rPr>
              <a:t>μ</a:t>
            </a:r>
            <a:r>
              <a:rPr lang="en-US" sz="1200" b="1">
                <a:latin typeface="Times New Roman" pitchFamily="-65" charset="0"/>
                <a:cs typeface="Times New Roman" pitchFamily="-65" charset="0"/>
              </a:rPr>
              <a:t>m</a:t>
            </a:r>
          </a:p>
        </p:txBody>
      </p:sp>
      <p:cxnSp>
        <p:nvCxnSpPr>
          <p:cNvPr id="22" name="Straight Connector 21"/>
          <p:cNvCxnSpPr/>
          <p:nvPr/>
        </p:nvCxnSpPr>
        <p:spPr>
          <a:xfrm>
            <a:off x="3429000" y="4343400"/>
            <a:ext cx="692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512" name="TextBox 22"/>
          <p:cNvSpPr txBox="1">
            <a:spLocks noChangeArrowheads="1"/>
          </p:cNvSpPr>
          <p:nvPr/>
        </p:nvSpPr>
        <p:spPr bwMode="auto">
          <a:xfrm>
            <a:off x="98425" y="658813"/>
            <a:ext cx="444500" cy="523875"/>
          </a:xfrm>
          <a:prstGeom prst="rect">
            <a:avLst/>
          </a:prstGeom>
          <a:noFill/>
          <a:ln w="9525">
            <a:noFill/>
            <a:miter lim="800000"/>
            <a:headEnd/>
            <a:tailEnd/>
          </a:ln>
        </p:spPr>
        <p:txBody>
          <a:bodyPr wrap="none">
            <a:spAutoFit/>
          </a:bodyPr>
          <a:lstStyle/>
          <a:p>
            <a:r>
              <a:rPr lang="en-US" sz="2800" dirty="0">
                <a:solidFill>
                  <a:schemeClr val="bg1"/>
                </a:solidFill>
                <a:latin typeface="Times New Roman" pitchFamily="-65" charset="0"/>
                <a:cs typeface="Times New Roman" pitchFamily="-65" charset="0"/>
              </a:rPr>
              <a:t>D</a:t>
            </a:r>
          </a:p>
        </p:txBody>
      </p:sp>
      <p:sp>
        <p:nvSpPr>
          <p:cNvPr id="21513" name="TextBox 34"/>
          <p:cNvSpPr txBox="1">
            <a:spLocks noChangeArrowheads="1"/>
          </p:cNvSpPr>
          <p:nvPr/>
        </p:nvSpPr>
        <p:spPr bwMode="auto">
          <a:xfrm>
            <a:off x="0" y="4482"/>
            <a:ext cx="9144000" cy="707886"/>
          </a:xfrm>
          <a:prstGeom prst="rect">
            <a:avLst/>
          </a:prstGeom>
          <a:noFill/>
          <a:ln w="9525">
            <a:noFill/>
            <a:miter lim="800000"/>
            <a:headEnd/>
            <a:tailEnd/>
          </a:ln>
        </p:spPr>
        <p:txBody>
          <a:bodyPr wrap="square">
            <a:spAutoFit/>
          </a:bodyPr>
          <a:lstStyle/>
          <a:p>
            <a:pPr algn="ctr"/>
            <a:r>
              <a:rPr lang="en-US" sz="4000" b="1" dirty="0">
                <a:latin typeface="+mn-lt"/>
              </a:rPr>
              <a:t>Analysis -- </a:t>
            </a:r>
            <a:r>
              <a:rPr lang="en-US" sz="4000" b="1" dirty="0" smtClean="0">
                <a:latin typeface="+mn-lt"/>
              </a:rPr>
              <a:t>Highly-Eroded </a:t>
            </a:r>
            <a:r>
              <a:rPr lang="en-US" sz="4000" b="1" dirty="0">
                <a:latin typeface="+mn-lt"/>
              </a:rPr>
              <a:t>Region</a:t>
            </a:r>
          </a:p>
        </p:txBody>
      </p:sp>
      <p:sp>
        <p:nvSpPr>
          <p:cNvPr id="21514" name="TextBox 36"/>
          <p:cNvSpPr txBox="1">
            <a:spLocks noChangeArrowheads="1"/>
          </p:cNvSpPr>
          <p:nvPr/>
        </p:nvSpPr>
        <p:spPr bwMode="auto">
          <a:xfrm>
            <a:off x="5105400" y="1828800"/>
            <a:ext cx="3810000" cy="1200329"/>
          </a:xfrm>
          <a:prstGeom prst="rect">
            <a:avLst/>
          </a:prstGeom>
          <a:noFill/>
          <a:ln w="9525">
            <a:solidFill>
              <a:schemeClr val="tx1"/>
            </a:solidFill>
            <a:miter lim="800000"/>
            <a:headEnd/>
            <a:tailEnd/>
          </a:ln>
        </p:spPr>
        <p:txBody>
          <a:bodyPr wrap="square">
            <a:spAutoFit/>
          </a:bodyPr>
          <a:lstStyle/>
          <a:p>
            <a:r>
              <a:rPr lang="en-US" sz="1800" b="1" dirty="0">
                <a:latin typeface="Calibri" pitchFamily="-65" charset="0"/>
              </a:rPr>
              <a:t>Smooth planar silica surface </a:t>
            </a:r>
            <a:r>
              <a:rPr lang="en-US" sz="1800" dirty="0">
                <a:latin typeface="Calibri" pitchFamily="-65" charset="0"/>
              </a:rPr>
              <a:t>–</a:t>
            </a:r>
          </a:p>
          <a:p>
            <a:pPr>
              <a:buFont typeface="Arial" charset="0"/>
              <a:buChar char="•"/>
            </a:pPr>
            <a:r>
              <a:rPr lang="en-US" sz="1800" dirty="0">
                <a:solidFill>
                  <a:schemeClr val="tx2"/>
                </a:solidFill>
                <a:latin typeface="Calibri" pitchFamily="-65" charset="0"/>
              </a:rPr>
              <a:t> BN micro-fiber </a:t>
            </a:r>
            <a:r>
              <a:rPr lang="en-US" sz="1800" dirty="0" smtClean="0">
                <a:solidFill>
                  <a:schemeClr val="tx2"/>
                </a:solidFill>
                <a:latin typeface="Calibri" pitchFamily="-65" charset="0"/>
              </a:rPr>
              <a:t>exfoliation </a:t>
            </a:r>
          </a:p>
          <a:p>
            <a:pPr>
              <a:buFont typeface="Arial" charset="0"/>
              <a:buChar char="•"/>
            </a:pPr>
            <a:r>
              <a:rPr lang="en-US" sz="1800" dirty="0">
                <a:solidFill>
                  <a:schemeClr val="tx2"/>
                </a:solidFill>
                <a:latin typeface="Calibri" pitchFamily="-65" charset="0"/>
              </a:rPr>
              <a:t> </a:t>
            </a:r>
            <a:r>
              <a:rPr lang="en-US" sz="1800" dirty="0" smtClean="0">
                <a:solidFill>
                  <a:schemeClr val="tx2"/>
                </a:solidFill>
                <a:latin typeface="Calibri" pitchFamily="-65" charset="0"/>
              </a:rPr>
              <a:t> Weak </a:t>
            </a:r>
            <a:r>
              <a:rPr lang="en-US" sz="1800" dirty="0">
                <a:solidFill>
                  <a:schemeClr val="tx2"/>
                </a:solidFill>
                <a:latin typeface="Calibri" pitchFamily="-65" charset="0"/>
              </a:rPr>
              <a:t>interphase </a:t>
            </a:r>
            <a:r>
              <a:rPr lang="en-US" sz="1800" dirty="0" smtClean="0">
                <a:solidFill>
                  <a:schemeClr val="tx2"/>
                </a:solidFill>
                <a:latin typeface="Calibri" pitchFamily="-65" charset="0"/>
              </a:rPr>
              <a:t>bonding leading to grain exfoliation?</a:t>
            </a:r>
            <a:endParaRPr lang="en-US" sz="1800" dirty="0">
              <a:solidFill>
                <a:schemeClr val="tx2"/>
              </a:solidFill>
              <a:latin typeface="Calibri" pitchFamily="-65" charset="0"/>
            </a:endParaRPr>
          </a:p>
        </p:txBody>
      </p:sp>
      <p:sp>
        <p:nvSpPr>
          <p:cNvPr id="21515" name="TextBox 39"/>
          <p:cNvSpPr txBox="1">
            <a:spLocks noChangeArrowheads="1"/>
          </p:cNvSpPr>
          <p:nvPr/>
        </p:nvSpPr>
        <p:spPr bwMode="auto">
          <a:xfrm>
            <a:off x="304800" y="4953000"/>
            <a:ext cx="4038600" cy="1200329"/>
          </a:xfrm>
          <a:prstGeom prst="rect">
            <a:avLst/>
          </a:prstGeom>
          <a:noFill/>
          <a:ln w="9525">
            <a:solidFill>
              <a:schemeClr val="tx1"/>
            </a:solidFill>
            <a:miter lim="800000"/>
            <a:headEnd/>
            <a:tailEnd/>
          </a:ln>
        </p:spPr>
        <p:txBody>
          <a:bodyPr>
            <a:spAutoFit/>
          </a:bodyPr>
          <a:lstStyle/>
          <a:p>
            <a:r>
              <a:rPr lang="en-US" sz="1800" b="1" dirty="0">
                <a:latin typeface="Calibri" pitchFamily="-65" charset="0"/>
              </a:rPr>
              <a:t>Surface protrusions </a:t>
            </a:r>
            <a:r>
              <a:rPr lang="en-US" sz="1800" dirty="0">
                <a:latin typeface="Calibri" pitchFamily="-65" charset="0"/>
              </a:rPr>
              <a:t>– </a:t>
            </a:r>
          </a:p>
          <a:p>
            <a:pPr marL="285750" indent="-285750">
              <a:buFont typeface="Arial" pitchFamily="34" charset="0"/>
              <a:buChar char="•"/>
            </a:pPr>
            <a:r>
              <a:rPr lang="en-US" sz="1800" dirty="0" smtClean="0">
                <a:solidFill>
                  <a:schemeClr val="tx2"/>
                </a:solidFill>
                <a:latin typeface="Calibri" pitchFamily="-65" charset="0"/>
              </a:rPr>
              <a:t>Possible sputter </a:t>
            </a:r>
            <a:r>
              <a:rPr lang="en-US" sz="1800" dirty="0">
                <a:solidFill>
                  <a:schemeClr val="tx2"/>
                </a:solidFill>
                <a:latin typeface="Calibri" pitchFamily="-65" charset="0"/>
              </a:rPr>
              <a:t>erosion mechanism→ </a:t>
            </a:r>
            <a:r>
              <a:rPr lang="en-US" sz="1800" i="1" dirty="0">
                <a:solidFill>
                  <a:schemeClr val="tx2"/>
                </a:solidFill>
                <a:latin typeface="Calibri" pitchFamily="-65" charset="0"/>
              </a:rPr>
              <a:t>modeling underdevelopment</a:t>
            </a:r>
          </a:p>
          <a:p>
            <a:pPr>
              <a:buFont typeface="Arial" charset="0"/>
              <a:buChar char="•"/>
            </a:pPr>
            <a:r>
              <a:rPr lang="en-US" sz="1800" dirty="0">
                <a:solidFill>
                  <a:schemeClr val="tx2"/>
                </a:solidFill>
                <a:latin typeface="Calibri" pitchFamily="-65" charset="0"/>
              </a:rPr>
              <a:t> </a:t>
            </a:r>
            <a:r>
              <a:rPr lang="en-US" sz="1800" dirty="0" smtClean="0">
                <a:solidFill>
                  <a:schemeClr val="tx2"/>
                </a:solidFill>
                <a:latin typeface="Calibri" pitchFamily="-65" charset="0"/>
              </a:rPr>
              <a:t>Secondary </a:t>
            </a:r>
            <a:r>
              <a:rPr lang="en-US" sz="1800" dirty="0">
                <a:solidFill>
                  <a:schemeClr val="tx2"/>
                </a:solidFill>
                <a:latin typeface="Calibri" pitchFamily="-65" charset="0"/>
              </a:rPr>
              <a:t>electron emission </a:t>
            </a:r>
            <a:r>
              <a:rPr lang="en-US" sz="1800" dirty="0" smtClean="0">
                <a:solidFill>
                  <a:schemeClr val="tx2"/>
                </a:solidFill>
                <a:latin typeface="Calibri" pitchFamily="-65" charset="0"/>
              </a:rPr>
              <a:t>sites?</a:t>
            </a:r>
            <a:endParaRPr lang="en-US" sz="1800" i="1" dirty="0">
              <a:solidFill>
                <a:schemeClr val="tx2"/>
              </a:solidFill>
              <a:latin typeface="Calibri" pitchFamily="-65" charset="0"/>
            </a:endParaRPr>
          </a:p>
        </p:txBody>
      </p:sp>
      <p:sp>
        <p:nvSpPr>
          <p:cNvPr id="21516" name="TextBox 41"/>
          <p:cNvSpPr txBox="1">
            <a:spLocks noChangeArrowheads="1"/>
          </p:cNvSpPr>
          <p:nvPr/>
        </p:nvSpPr>
        <p:spPr bwMode="auto">
          <a:xfrm>
            <a:off x="4648200" y="3429000"/>
            <a:ext cx="4343400" cy="2031325"/>
          </a:xfrm>
          <a:prstGeom prst="rect">
            <a:avLst/>
          </a:prstGeom>
          <a:noFill/>
          <a:ln w="9525">
            <a:solidFill>
              <a:schemeClr val="tx1"/>
            </a:solidFill>
            <a:miter lim="800000"/>
            <a:headEnd/>
            <a:tailEnd/>
          </a:ln>
        </p:spPr>
        <p:txBody>
          <a:bodyPr>
            <a:spAutoFit/>
          </a:bodyPr>
          <a:lstStyle/>
          <a:p>
            <a:r>
              <a:rPr lang="en-US" sz="1800" b="1" dirty="0">
                <a:latin typeface="Calibri" pitchFamily="-65" charset="0"/>
              </a:rPr>
              <a:t>Micro-cracking prevalent in the BN phase</a:t>
            </a:r>
            <a:endParaRPr lang="en-US" sz="1800" dirty="0">
              <a:solidFill>
                <a:schemeClr val="tx2"/>
              </a:solidFill>
              <a:latin typeface="Calibri" pitchFamily="-65" charset="0"/>
            </a:endParaRPr>
          </a:p>
          <a:p>
            <a:pPr>
              <a:buFont typeface="Arial" charset="0"/>
              <a:buChar char="•"/>
            </a:pPr>
            <a:r>
              <a:rPr lang="en-US" sz="1800" dirty="0">
                <a:solidFill>
                  <a:schemeClr val="tx2"/>
                </a:solidFill>
                <a:latin typeface="Calibri" pitchFamily="-65" charset="0"/>
              </a:rPr>
              <a:t> </a:t>
            </a:r>
            <a:r>
              <a:rPr lang="en-US" sz="1800" dirty="0" smtClean="0">
                <a:solidFill>
                  <a:schemeClr val="tx2"/>
                </a:solidFill>
                <a:latin typeface="Calibri" pitchFamily="-65" charset="0"/>
              </a:rPr>
              <a:t>Exclusively along </a:t>
            </a:r>
            <a:r>
              <a:rPr lang="en-US" sz="1800" dirty="0">
                <a:solidFill>
                  <a:schemeClr val="tx2"/>
                </a:solidFill>
                <a:latin typeface="Calibri" pitchFamily="-65" charset="0"/>
              </a:rPr>
              <a:t>long axis of </a:t>
            </a:r>
            <a:r>
              <a:rPr lang="en-US" sz="1800" dirty="0" smtClean="0">
                <a:solidFill>
                  <a:schemeClr val="tx2"/>
                </a:solidFill>
                <a:latin typeface="Calibri" pitchFamily="-65" charset="0"/>
              </a:rPr>
              <a:t>phase</a:t>
            </a:r>
            <a:endParaRPr lang="en-US" sz="1800" dirty="0">
              <a:solidFill>
                <a:schemeClr val="tx2"/>
              </a:solidFill>
              <a:latin typeface="Calibri" pitchFamily="-65" charset="0"/>
            </a:endParaRPr>
          </a:p>
          <a:p>
            <a:pPr>
              <a:buFont typeface="Arial" charset="0"/>
              <a:buChar char="•"/>
            </a:pPr>
            <a:r>
              <a:rPr lang="en-US" sz="1800" dirty="0">
                <a:solidFill>
                  <a:schemeClr val="tx2"/>
                </a:solidFill>
                <a:latin typeface="Calibri" pitchFamily="-65" charset="0"/>
              </a:rPr>
              <a:t> </a:t>
            </a:r>
            <a:r>
              <a:rPr lang="en-US" sz="1800" dirty="0" smtClean="0">
                <a:solidFill>
                  <a:schemeClr val="tx2"/>
                </a:solidFill>
                <a:latin typeface="Calibri" pitchFamily="-65" charset="0"/>
              </a:rPr>
              <a:t>Thermal expansion stresses?</a:t>
            </a:r>
          </a:p>
          <a:p>
            <a:pPr>
              <a:buFont typeface="Arial" charset="0"/>
              <a:buChar char="•"/>
            </a:pPr>
            <a:r>
              <a:rPr lang="en-US" sz="1800" dirty="0" smtClean="0">
                <a:solidFill>
                  <a:schemeClr val="tx2"/>
                </a:solidFill>
                <a:latin typeface="Calibri" pitchFamily="-65" charset="0"/>
              </a:rPr>
              <a:t> Ion implantation stress </a:t>
            </a:r>
            <a:r>
              <a:rPr lang="en-US" sz="1800" dirty="0">
                <a:solidFill>
                  <a:schemeClr val="tx2"/>
                </a:solidFill>
                <a:latin typeface="Calibri" pitchFamily="-65" charset="0"/>
              </a:rPr>
              <a:t>(</a:t>
            </a:r>
            <a:r>
              <a:rPr lang="en-US" sz="1800" i="1" dirty="0" err="1">
                <a:solidFill>
                  <a:schemeClr val="tx2"/>
                </a:solidFill>
                <a:latin typeface="Calibri" pitchFamily="-65" charset="0"/>
              </a:rPr>
              <a:t>hcp</a:t>
            </a:r>
            <a:r>
              <a:rPr lang="en-US" sz="1800" dirty="0">
                <a:solidFill>
                  <a:schemeClr val="tx2"/>
                </a:solidFill>
                <a:latin typeface="Calibri" pitchFamily="-65" charset="0"/>
              </a:rPr>
              <a:t> BN </a:t>
            </a:r>
            <a:r>
              <a:rPr lang="en-US" sz="1800" dirty="0" smtClean="0">
                <a:solidFill>
                  <a:schemeClr val="tx2"/>
                </a:solidFill>
                <a:latin typeface="Calibri" pitchFamily="-65" charset="0"/>
              </a:rPr>
              <a:t>versus </a:t>
            </a:r>
            <a:r>
              <a:rPr lang="en-US" sz="1800" dirty="0">
                <a:solidFill>
                  <a:schemeClr val="tx2"/>
                </a:solidFill>
                <a:latin typeface="Calibri" pitchFamily="-65" charset="0"/>
              </a:rPr>
              <a:t>more ‘open volume’ amorphous silica phase</a:t>
            </a:r>
            <a:r>
              <a:rPr lang="en-US" sz="1800" dirty="0" smtClean="0">
                <a:solidFill>
                  <a:schemeClr val="tx2"/>
                </a:solidFill>
                <a:latin typeface="Calibri" pitchFamily="-65" charset="0"/>
              </a:rPr>
              <a:t>)?</a:t>
            </a:r>
          </a:p>
          <a:p>
            <a:pPr>
              <a:buFont typeface="Arial" charset="0"/>
              <a:buChar char="•"/>
            </a:pPr>
            <a:r>
              <a:rPr lang="en-US" sz="1800" dirty="0" smtClean="0">
                <a:solidFill>
                  <a:schemeClr val="tx2"/>
                </a:solidFill>
                <a:latin typeface="Calibri" pitchFamily="-65" charset="0"/>
              </a:rPr>
              <a:t> Sputtering effects?</a:t>
            </a:r>
            <a:endParaRPr lang="en-US" sz="1800" dirty="0">
              <a:solidFill>
                <a:schemeClr val="tx2"/>
              </a:solidFill>
              <a:latin typeface="Calibri" pitchFamily="-65" charset="0"/>
            </a:endParaRPr>
          </a:p>
        </p:txBody>
      </p:sp>
      <p:sp>
        <p:nvSpPr>
          <p:cNvPr id="21517" name="TextBox 44"/>
          <p:cNvSpPr txBox="1">
            <a:spLocks noChangeArrowheads="1"/>
          </p:cNvSpPr>
          <p:nvPr/>
        </p:nvSpPr>
        <p:spPr bwMode="auto">
          <a:xfrm>
            <a:off x="1371600" y="4648200"/>
            <a:ext cx="2879725" cy="276225"/>
          </a:xfrm>
          <a:prstGeom prst="rect">
            <a:avLst/>
          </a:prstGeom>
          <a:noFill/>
          <a:ln w="9525">
            <a:noFill/>
            <a:miter lim="800000"/>
            <a:headEnd/>
            <a:tailEnd/>
          </a:ln>
        </p:spPr>
        <p:txBody>
          <a:bodyPr wrap="none">
            <a:spAutoFit/>
          </a:bodyPr>
          <a:lstStyle/>
          <a:p>
            <a:r>
              <a:rPr lang="en-US" sz="1200" i="1" dirty="0">
                <a:latin typeface="Calibri" pitchFamily="-65" charset="0"/>
              </a:rPr>
              <a:t>10 </a:t>
            </a:r>
            <a:r>
              <a:rPr lang="en-US" sz="1200" i="1" dirty="0" err="1">
                <a:latin typeface="Calibri" pitchFamily="-65" charset="0"/>
              </a:rPr>
              <a:t>keV</a:t>
            </a:r>
            <a:r>
              <a:rPr lang="en-US" sz="1200" i="1" dirty="0">
                <a:latin typeface="Calibri" pitchFamily="-65" charset="0"/>
              </a:rPr>
              <a:t> secondary electron SEM micrograph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5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nimBg="1"/>
      <p:bldP spid="21515" grpId="0" animBg="1"/>
      <p:bldP spid="215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2640</TotalTime>
  <Words>1011</Words>
  <Application>Microsoft Office PowerPoint</Application>
  <PresentationFormat>On-screen Show (4:3)</PresentationFormat>
  <Paragraphs>159</Paragraphs>
  <Slides>16</Slides>
  <Notes>7</Notes>
  <HiddenSlides>2</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ＭＳ Ｐゴシック</vt:lpstr>
      <vt:lpstr>Arial</vt:lpstr>
      <vt:lpstr>Calibri</vt:lpstr>
      <vt:lpstr>Symbol</vt:lpstr>
      <vt:lpstr>Times New Roman</vt:lpstr>
      <vt:lpstr>Wingdings</vt:lpstr>
      <vt:lpstr>Office Theme</vt:lpstr>
      <vt:lpstr>CorelDRAW!</vt:lpstr>
      <vt:lpstr>Erosion Characteristics in a Composite BN-SiO2 Hall Effect Thruster Chamber Wall</vt:lpstr>
      <vt:lpstr>Background -- Hall Effect Thrusters </vt:lpstr>
      <vt:lpstr>PowerPoint Presentation</vt:lpstr>
      <vt:lpstr>Background -- Processing of M26</vt:lpstr>
      <vt:lpstr>PowerPoint Presentation</vt:lpstr>
      <vt:lpstr>Analysis -- Phase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Alabama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TBurton</dc:creator>
  <cp:lastModifiedBy>Reviewer 2</cp:lastModifiedBy>
  <cp:revision>198</cp:revision>
  <cp:lastPrinted>2012-08-25T04:57:35Z</cp:lastPrinted>
  <dcterms:created xsi:type="dcterms:W3CDTF">2012-09-06T12:22:49Z</dcterms:created>
  <dcterms:modified xsi:type="dcterms:W3CDTF">2014-05-07T15:33:52Z</dcterms:modified>
</cp:coreProperties>
</file>