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58" r:id="rId6"/>
    <p:sldId id="267" r:id="rId7"/>
    <p:sldId id="259" r:id="rId8"/>
    <p:sldId id="260" r:id="rId9"/>
    <p:sldId id="268" r:id="rId10"/>
    <p:sldId id="270" r:id="rId11"/>
    <p:sldId id="261" r:id="rId12"/>
    <p:sldId id="262" r:id="rId13"/>
    <p:sldId id="263" r:id="rId14"/>
    <p:sldId id="272" r:id="rId15"/>
    <p:sldId id="273" r:id="rId16"/>
    <p:sldId id="264" r:id="rId17"/>
    <p:sldId id="271" r:id="rId18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 snapToGrid="0">
      <p:cViewPr>
        <p:scale>
          <a:sx n="125" d="100"/>
          <a:sy n="125" d="100"/>
        </p:scale>
        <p:origin x="-122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295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4B162EAF-46B9-44D7-8E4E-5D91026BD8B0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CA8AB284-878D-420E-B4C6-3B7020ED9B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B284-878D-420E-B4C6-3B7020ED9B7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B284-878D-420E-B4C6-3B7020ED9B7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3" y="2130520"/>
            <a:ext cx="7772977" cy="1469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4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43" indent="0" algn="ctr">
              <a:buNone/>
              <a:defRPr/>
            </a:lvl2pPr>
            <a:lvl3pPr marL="820487" indent="0" algn="ctr">
              <a:buNone/>
              <a:defRPr/>
            </a:lvl3pPr>
            <a:lvl4pPr marL="1230730" indent="0" algn="ctr">
              <a:buNone/>
              <a:defRPr/>
            </a:lvl4pPr>
            <a:lvl5pPr marL="1640973" indent="0" algn="ctr">
              <a:buNone/>
              <a:defRPr/>
            </a:lvl5pPr>
            <a:lvl6pPr marL="2051216" indent="0" algn="ctr">
              <a:buNone/>
              <a:defRPr/>
            </a:lvl6pPr>
            <a:lvl7pPr marL="2461461" indent="0" algn="ctr">
              <a:buNone/>
              <a:defRPr/>
            </a:lvl7pPr>
            <a:lvl8pPr marL="2871703" indent="0" algn="ctr">
              <a:buNone/>
              <a:defRPr/>
            </a:lvl8pPr>
            <a:lvl9pPr marL="328194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968" y="0"/>
            <a:ext cx="194252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513" y="0"/>
            <a:ext cx="569190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6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6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43" indent="0">
              <a:buNone/>
              <a:defRPr sz="1600"/>
            </a:lvl2pPr>
            <a:lvl3pPr marL="820487" indent="0">
              <a:buNone/>
              <a:defRPr sz="1400"/>
            </a:lvl3pPr>
            <a:lvl4pPr marL="1230730" indent="0">
              <a:buNone/>
              <a:defRPr sz="1300"/>
            </a:lvl4pPr>
            <a:lvl5pPr marL="1640973" indent="0">
              <a:buNone/>
              <a:defRPr sz="1300"/>
            </a:lvl5pPr>
            <a:lvl6pPr marL="2051216" indent="0">
              <a:buNone/>
              <a:defRPr sz="1300"/>
            </a:lvl6pPr>
            <a:lvl7pPr marL="2461461" indent="0">
              <a:buNone/>
              <a:defRPr sz="1300"/>
            </a:lvl7pPr>
            <a:lvl8pPr marL="2871703" indent="0">
              <a:buNone/>
              <a:defRPr sz="1300"/>
            </a:lvl8pPr>
            <a:lvl9pPr marL="328194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14" y="1980640"/>
            <a:ext cx="3817215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980640"/>
            <a:ext cx="3817216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43" indent="0">
              <a:buNone/>
              <a:defRPr sz="1800" b="1"/>
            </a:lvl2pPr>
            <a:lvl3pPr marL="820487" indent="0">
              <a:buNone/>
              <a:defRPr sz="1600" b="1"/>
            </a:lvl3pPr>
            <a:lvl4pPr marL="1230730" indent="0">
              <a:buNone/>
              <a:defRPr sz="1400" b="1"/>
            </a:lvl4pPr>
            <a:lvl5pPr marL="1640973" indent="0">
              <a:buNone/>
              <a:defRPr sz="1400" b="1"/>
            </a:lvl5pPr>
            <a:lvl6pPr marL="2051216" indent="0">
              <a:buNone/>
              <a:defRPr sz="1400" b="1"/>
            </a:lvl6pPr>
            <a:lvl7pPr marL="2461461" indent="0">
              <a:buNone/>
              <a:defRPr sz="1400" b="1"/>
            </a:lvl7pPr>
            <a:lvl8pPr marL="2871703" indent="0">
              <a:buNone/>
              <a:defRPr sz="1400" b="1"/>
            </a:lvl8pPr>
            <a:lvl9pPr marL="328194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4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43" indent="0">
              <a:buNone/>
              <a:defRPr sz="1800" b="1"/>
            </a:lvl2pPr>
            <a:lvl3pPr marL="820487" indent="0">
              <a:buNone/>
              <a:defRPr sz="1600" b="1"/>
            </a:lvl3pPr>
            <a:lvl4pPr marL="1230730" indent="0">
              <a:buNone/>
              <a:defRPr sz="1400" b="1"/>
            </a:lvl4pPr>
            <a:lvl5pPr marL="1640973" indent="0">
              <a:buNone/>
              <a:defRPr sz="1400" b="1"/>
            </a:lvl5pPr>
            <a:lvl6pPr marL="2051216" indent="0">
              <a:buNone/>
              <a:defRPr sz="1400" b="1"/>
            </a:lvl6pPr>
            <a:lvl7pPr marL="2461461" indent="0">
              <a:buNone/>
              <a:defRPr sz="1400" b="1"/>
            </a:lvl7pPr>
            <a:lvl8pPr marL="2871703" indent="0">
              <a:buNone/>
              <a:defRPr sz="1400" b="1"/>
            </a:lvl8pPr>
            <a:lvl9pPr marL="328194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2175344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43" indent="0">
              <a:buNone/>
              <a:defRPr sz="1100"/>
            </a:lvl2pPr>
            <a:lvl3pPr marL="820487" indent="0">
              <a:buNone/>
              <a:defRPr sz="900"/>
            </a:lvl3pPr>
            <a:lvl4pPr marL="1230730" indent="0">
              <a:buNone/>
              <a:defRPr sz="800"/>
            </a:lvl4pPr>
            <a:lvl5pPr marL="1640973" indent="0">
              <a:buNone/>
              <a:defRPr sz="800"/>
            </a:lvl5pPr>
            <a:lvl6pPr marL="2051216" indent="0">
              <a:buNone/>
              <a:defRPr sz="800"/>
            </a:lvl6pPr>
            <a:lvl7pPr marL="2461461" indent="0">
              <a:buNone/>
              <a:defRPr sz="800"/>
            </a:lvl7pPr>
            <a:lvl8pPr marL="2871703" indent="0">
              <a:buNone/>
              <a:defRPr sz="800"/>
            </a:lvl8pPr>
            <a:lvl9pPr marL="328194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4800322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43" indent="0">
              <a:buNone/>
              <a:defRPr sz="2500"/>
            </a:lvl2pPr>
            <a:lvl3pPr marL="820487" indent="0">
              <a:buNone/>
              <a:defRPr sz="2200"/>
            </a:lvl3pPr>
            <a:lvl4pPr marL="1230730" indent="0">
              <a:buNone/>
              <a:defRPr sz="1800"/>
            </a:lvl4pPr>
            <a:lvl5pPr marL="1640973" indent="0">
              <a:buNone/>
              <a:defRPr sz="1800"/>
            </a:lvl5pPr>
            <a:lvl6pPr marL="2051216" indent="0">
              <a:buNone/>
              <a:defRPr sz="1800"/>
            </a:lvl6pPr>
            <a:lvl7pPr marL="2461461" indent="0">
              <a:buNone/>
              <a:defRPr sz="1800"/>
            </a:lvl7pPr>
            <a:lvl8pPr marL="2871703" indent="0">
              <a:buNone/>
              <a:defRPr sz="1800"/>
            </a:lvl8pPr>
            <a:lvl9pPr marL="3281946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43" indent="0">
              <a:buNone/>
              <a:defRPr sz="1100"/>
            </a:lvl2pPr>
            <a:lvl3pPr marL="820487" indent="0">
              <a:buNone/>
              <a:defRPr sz="900"/>
            </a:lvl3pPr>
            <a:lvl4pPr marL="1230730" indent="0">
              <a:buNone/>
              <a:defRPr sz="800"/>
            </a:lvl4pPr>
            <a:lvl5pPr marL="1640973" indent="0">
              <a:buNone/>
              <a:defRPr sz="800"/>
            </a:lvl5pPr>
            <a:lvl6pPr marL="2051216" indent="0">
              <a:buNone/>
              <a:defRPr sz="800"/>
            </a:lvl6pPr>
            <a:lvl7pPr marL="2461461" indent="0">
              <a:buNone/>
              <a:defRPr sz="800"/>
            </a:lvl7pPr>
            <a:lvl8pPr marL="2871703" indent="0">
              <a:buNone/>
              <a:defRPr sz="800"/>
            </a:lvl8pPr>
            <a:lvl9pPr marL="328194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0"/>
          <p:cNvSpPr>
            <a:spLocks noChangeShapeType="1"/>
          </p:cNvSpPr>
          <p:nvPr userDrawn="1"/>
        </p:nvSpPr>
        <p:spPr bwMode="auto">
          <a:xfrm>
            <a:off x="139989" y="1008529"/>
            <a:ext cx="8849591" cy="0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2" y="1980640"/>
            <a:ext cx="7772977" cy="41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2"/>
          <p:cNvSpPr>
            <a:spLocks noChangeArrowheads="1"/>
          </p:cNvSpPr>
          <p:nvPr userDrawn="1"/>
        </p:nvSpPr>
        <p:spPr bwMode="auto">
          <a:xfrm>
            <a:off x="2362489" y="6248681"/>
            <a:ext cx="1524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r" defTabSz="914608" eaLnBrk="0" hangingPunct="0"/>
            <a:endParaRPr lang="en-US" sz="1400" b="0">
              <a:latin typeface="Times New Roman" pitchFamily="18" charset="0"/>
            </a:endParaRPr>
          </a:p>
        </p:txBody>
      </p:sp>
      <p:pic>
        <p:nvPicPr>
          <p:cNvPr id="1029" name="Picture 2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8546" y="135872"/>
            <a:ext cx="756227" cy="8082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0" name="Picture 31"/>
          <p:cNvPicPr>
            <a:picLocks noChangeAspect="1" noChangeArrowheads="1"/>
          </p:cNvPicPr>
          <p:nvPr userDrawn="1"/>
        </p:nvPicPr>
        <p:blipFill>
          <a:blip r:embed="rId14" cstate="print"/>
          <a:srcRect b="10001"/>
          <a:stretch>
            <a:fillRect/>
          </a:stretch>
        </p:blipFill>
        <p:spPr bwMode="auto">
          <a:xfrm>
            <a:off x="6722341" y="168088"/>
            <a:ext cx="2359603" cy="7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39091" y="0"/>
            <a:ext cx="6234545" cy="7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1989F3-0B0F-460B-A4C7-6A8F425A7641}" type="slidenum">
              <a:rPr lang="en-US" sz="1200" smtClean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2pPr>
      <a:lvl3pPr algn="ctr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3pPr>
      <a:lvl4pPr algn="ctr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4pPr>
      <a:lvl5pPr algn="ctr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5pPr>
      <a:lvl6pPr marL="410291" algn="ctr" defTabSz="914608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6pPr>
      <a:lvl7pPr marL="820583" algn="ctr" defTabSz="914608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7pPr>
      <a:lvl8pPr marL="1230874" algn="ctr" defTabSz="914608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8pPr>
      <a:lvl9pPr marL="1641165" algn="ctr" defTabSz="914608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9pPr>
    </p:titleStyle>
    <p:bodyStyle>
      <a:lvl1pPr marL="343334" indent="-343334" algn="l" defTabSz="91460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460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47" indent="-227940" algn="l" defTabSz="91460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52" indent="-227940" algn="l" defTabSz="91460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5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7446" indent="-227940" algn="l" defTabSz="91460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7737" indent="-227940" algn="l" defTabSz="91460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88029" indent="-227940" algn="l" defTabSz="91460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98320" indent="-227940" algn="l" defTabSz="91460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3D Model for Atomic Sputtering of Heterogeneous Ceramic Compounds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600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Aaron M. Schinder, </a:t>
            </a:r>
            <a:r>
              <a:rPr lang="en-US" sz="2000" dirty="0" smtClean="0">
                <a:solidFill>
                  <a:schemeClr val="tx1"/>
                </a:solidFill>
              </a:rPr>
              <a:t>Prof. Mitchell </a:t>
            </a:r>
            <a:r>
              <a:rPr lang="en-US" sz="2000" dirty="0" smtClean="0">
                <a:solidFill>
                  <a:schemeClr val="tx1"/>
                </a:solidFill>
              </a:rPr>
              <a:t>Walker, </a:t>
            </a:r>
            <a:r>
              <a:rPr lang="en-US" sz="2000" dirty="0" smtClean="0">
                <a:solidFill>
                  <a:schemeClr val="tx1"/>
                </a:solidFill>
              </a:rPr>
              <a:t>Prof. Julian </a:t>
            </a:r>
            <a:r>
              <a:rPr lang="en-US" sz="2000" dirty="0" smtClean="0">
                <a:solidFill>
                  <a:schemeClr val="tx1"/>
                </a:solidFill>
              </a:rPr>
              <a:t>Rimoli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High-Power </a:t>
            </a:r>
            <a:r>
              <a:rPr lang="en-US" sz="2000" dirty="0" smtClean="0">
                <a:solidFill>
                  <a:schemeClr val="tx1"/>
                </a:solidFill>
              </a:rPr>
              <a:t>Electric Propulsion Lab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Georgia Institute of Technology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49th AIAA/ASME/SAE/ASEE Joint Propulsion Conference &amp; Exhibit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 July 2013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Results: Deviation from Law of Mixtures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334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Model was validated for convergence of average erosion </a:t>
            </a:r>
            <a:r>
              <a:rPr lang="en-US" dirty="0" smtClean="0"/>
              <a:t>rate</a:t>
            </a:r>
            <a:endParaRPr lang="en-US" dirty="0" smtClean="0"/>
          </a:p>
          <a:p>
            <a:r>
              <a:rPr lang="en-US" dirty="0" smtClean="0"/>
              <a:t>Model was validated by varying mixture </a:t>
            </a:r>
            <a:r>
              <a:rPr lang="en-US" dirty="0" smtClean="0"/>
              <a:t>fraction</a:t>
            </a:r>
            <a:endParaRPr lang="en-US" dirty="0" smtClean="0"/>
          </a:p>
          <a:p>
            <a:r>
              <a:rPr lang="en-US" dirty="0" smtClean="0"/>
              <a:t>Result: Surface structure produces deviation from law of </a:t>
            </a:r>
            <a:r>
              <a:rPr lang="en-US" dirty="0" smtClean="0"/>
              <a:t>mixtures</a:t>
            </a:r>
            <a:endParaRPr lang="en-US" dirty="0" smtClean="0"/>
          </a:p>
          <a:p>
            <a:pPr lvl="1"/>
            <a:r>
              <a:rPr lang="en-US" dirty="0" smtClean="0"/>
              <a:t>Effect of shadowing, surface </a:t>
            </a:r>
            <a:r>
              <a:rPr lang="en-US" dirty="0" smtClean="0"/>
              <a:t>features</a:t>
            </a:r>
            <a:endParaRPr lang="en-US" dirty="0" smtClean="0"/>
          </a:p>
          <a:p>
            <a:pPr lvl="1"/>
            <a:r>
              <a:rPr lang="en-US" dirty="0" smtClean="0"/>
              <a:t>Avg. Erosion rate biased towards lower yield </a:t>
            </a:r>
            <a:r>
              <a:rPr lang="en-US" dirty="0" smtClean="0"/>
              <a:t>component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62600" y="5105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and one standard deviation of erosion rate as a function of mixture </a:t>
            </a:r>
            <a:r>
              <a:rPr lang="en-US" dirty="0" smtClean="0"/>
              <a:t>fraction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248400" y="2362200"/>
            <a:ext cx="2362200" cy="17526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33800"/>
            <a:ext cx="510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Aaron's Stuff 2008\GeorgiaTech\Research\ErosionProject\ErosionWriting2013\JPP_Paper2013\FigureRecasting\Figure17\Figure17v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533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Results: Qualitative Surface Features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35052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Conditions for figures: 750 s, 30º ion incidence, 3*10</a:t>
            </a:r>
            <a:r>
              <a:rPr lang="en-US" baseline="30000" dirty="0" smtClean="0"/>
              <a:t>17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endParaRPr lang="en-US" dirty="0" smtClean="0"/>
          </a:p>
          <a:p>
            <a:r>
              <a:rPr lang="en-US" dirty="0" smtClean="0"/>
              <a:t>Reproduction </a:t>
            </a:r>
            <a:r>
              <a:rPr lang="en-US" dirty="0" smtClean="0"/>
              <a:t>of cliff and valley structures</a:t>
            </a:r>
          </a:p>
          <a:p>
            <a:pPr lvl="1"/>
            <a:r>
              <a:rPr lang="en-US" dirty="0" smtClean="0"/>
              <a:t>BN rich regions shadow higher yield silica material behind </a:t>
            </a:r>
            <a:r>
              <a:rPr lang="en-US" dirty="0" smtClean="0"/>
              <a:t>them</a:t>
            </a:r>
            <a:endParaRPr lang="en-US" dirty="0" smtClean="0"/>
          </a:p>
          <a:p>
            <a:pPr lvl="1"/>
            <a:r>
              <a:rPr lang="en-US" dirty="0" smtClean="0"/>
              <a:t>Surface roughness results. Features highly sensitive to ion incidence angle</a:t>
            </a:r>
          </a:p>
          <a:p>
            <a:pPr lvl="1"/>
            <a:r>
              <a:rPr lang="en-US" dirty="0" smtClean="0"/>
              <a:t>Moderate incidence angles of ~30° correspond to observed features</a:t>
            </a:r>
          </a:p>
          <a:p>
            <a:pPr lvl="1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3352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a) Simulated erosion profile, b) SEM image of highly eroded section of channel </a:t>
            </a:r>
            <a:r>
              <a:rPr lang="en-US" sz="1200" dirty="0" smtClean="0"/>
              <a:t>wall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586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a) Surface height profile of P5 channel wall b) Simulated profile, 30º incidence, 750 s, 3E17 </a:t>
            </a:r>
            <a:r>
              <a:rPr lang="en-US" sz="1200" dirty="0" smtClean="0"/>
              <a:t>m</a:t>
            </a:r>
            <a:r>
              <a:rPr lang="en-US" sz="1200" baseline="30000" dirty="0" smtClean="0"/>
              <a:t>-3</a:t>
            </a:r>
            <a:endParaRPr lang="en-US" sz="1200" baseline="-2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Aaron's Stuff 2008\GeorgiaTech\Research\ErosionProject\ErosionWriting2013\JPP_Paper2013\FigureRecasting\Figure16\figs15v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2640874" cy="21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Results: Quantitative Roughness for Moderate Incidence Angles</a:t>
            </a:r>
            <a:endParaRPr lang="en-US" sz="24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715000" cy="3809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Ion incidence angle was varied to produce profiles with different features and surface roughness </a:t>
            </a:r>
            <a:r>
              <a:rPr lang="en-US" dirty="0" smtClean="0"/>
              <a:t>characteristics</a:t>
            </a:r>
            <a:endParaRPr lang="en-US" dirty="0" smtClean="0"/>
          </a:p>
          <a:p>
            <a:r>
              <a:rPr lang="en-US" dirty="0" smtClean="0"/>
              <a:t>The 30° ion incidence case has the closest roughness to experiment: 8 µm compared to 6 ± 2.5 </a:t>
            </a:r>
            <a:r>
              <a:rPr lang="en-US" dirty="0" smtClean="0"/>
              <a:t>µm</a:t>
            </a:r>
            <a:endParaRPr lang="en-US" dirty="0" smtClean="0"/>
          </a:p>
          <a:p>
            <a:r>
              <a:rPr lang="en-US" dirty="0" smtClean="0"/>
              <a:t>For my longest time-scale runs, </a:t>
            </a:r>
            <a:r>
              <a:rPr lang="en-US" dirty="0" err="1" smtClean="0"/>
              <a:t>rms</a:t>
            </a:r>
            <a:r>
              <a:rPr lang="en-US" dirty="0" smtClean="0"/>
              <a:t> roughness remains bounded. Peak-to-valley distance continues to </a:t>
            </a:r>
            <a:r>
              <a:rPr lang="en-US" dirty="0" smtClean="0"/>
              <a:t>increase</a:t>
            </a:r>
            <a:endParaRPr lang="en-US" dirty="0"/>
          </a:p>
        </p:txBody>
      </p:sp>
      <p:pic>
        <p:nvPicPr>
          <p:cNvPr id="14" name="Picture 13" descr="C:\Aaron's Stuff 2008\GeorgiaTech\Research\ErosionProject\ErosionWriting2013\JPP_Paper2013\FigureRecasting\Figure16\figs14v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7276" y="1295400"/>
            <a:ext cx="2498124" cy="202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876800" y="5334000"/>
            <a:ext cx="414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Top: Rms roughness as a function of erosion depth, angle </a:t>
            </a:r>
            <a:r>
              <a:rPr lang="en-US" sz="1400" dirty="0" smtClean="0"/>
              <a:t>series</a:t>
            </a:r>
            <a:endParaRPr lang="en-US" sz="1400" dirty="0" smtClean="0"/>
          </a:p>
          <a:p>
            <a:r>
              <a:rPr lang="en-US" sz="1400" dirty="0" smtClean="0"/>
              <a:t>Bottom: Rms, peak-to-valley roughness, long-time-scale </a:t>
            </a:r>
            <a:r>
              <a:rPr lang="en-US" sz="1400" dirty="0" smtClean="0"/>
              <a:t>simulation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Composition of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Composition of the P5 channel wall was measured via X-ray photoelectron spectroscopy (XPS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Experimentally, a </a:t>
            </a:r>
            <a:r>
              <a:rPr lang="en-US" i="1" dirty="0" smtClean="0"/>
              <a:t>reduction</a:t>
            </a:r>
            <a:r>
              <a:rPr lang="en-US" dirty="0" smtClean="0"/>
              <a:t> in BN in the highly eroded region of the P5 thruster was found. BN is the lowest-yield phase, and was expected to persist relative to </a:t>
            </a:r>
            <a:r>
              <a:rPr lang="en-US" dirty="0" smtClean="0"/>
              <a:t>silica</a:t>
            </a:r>
            <a:endParaRPr lang="en-US" dirty="0" smtClean="0"/>
          </a:p>
          <a:p>
            <a:r>
              <a:rPr lang="en-US" dirty="0" smtClean="0"/>
              <a:t>This result is corroborated by </a:t>
            </a:r>
            <a:r>
              <a:rPr lang="en-US" dirty="0" err="1" smtClean="0"/>
              <a:t>Garnier’s</a:t>
            </a:r>
            <a:r>
              <a:rPr lang="en-US" dirty="0" smtClean="0"/>
              <a:t> XPS of M26 pre and post exposure to an ion </a:t>
            </a:r>
            <a:r>
              <a:rPr lang="en-US" dirty="0" smtClean="0"/>
              <a:t>beam</a:t>
            </a:r>
            <a:endParaRPr lang="en-US" dirty="0" smtClean="0"/>
          </a:p>
          <a:p>
            <a:r>
              <a:rPr lang="en-US" dirty="0" smtClean="0"/>
              <a:t>The simulation shows no significant variation in simulated surface composition. (A slight increase of 10% with no coherent trend </a:t>
            </a:r>
            <a:r>
              <a:rPr lang="en-US" dirty="0" smtClean="0"/>
              <a:t>afterwards)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668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Aaron's Stuff 2008\GeorgiaTech\Research\ErosionProject\ErosionWriting2013\JPP_Paper2013\FigureRecasting\Figure16\figs16v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486400" y="6324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Bottom</a:t>
            </a:r>
            <a:r>
              <a:rPr lang="en-US" sz="1400" dirty="0" smtClean="0"/>
              <a:t>: Simulated variation in surface composition with erosion </a:t>
            </a:r>
            <a:r>
              <a:rPr lang="en-US" sz="1400" dirty="0" smtClean="0"/>
              <a:t>depth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2766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Top: Empirical measurements of composition pre and post plasma exposure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196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Results: Composition of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24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purely atomic sputtering approach to erosion cannot capture the observed variation in surface </a:t>
            </a:r>
            <a:r>
              <a:rPr lang="en-US" sz="2800" dirty="0" smtClean="0"/>
              <a:t>composition</a:t>
            </a:r>
            <a:endParaRPr lang="en-US" sz="2800" dirty="0" smtClean="0"/>
          </a:p>
          <a:p>
            <a:r>
              <a:rPr lang="en-US" sz="2800" dirty="0" smtClean="0"/>
              <a:t>Simplified analytical model:</a:t>
            </a:r>
          </a:p>
          <a:p>
            <a:pPr lvl="1"/>
            <a:r>
              <a:rPr lang="en-US" sz="2400" dirty="0" smtClean="0"/>
              <a:t>As plane moves into regular domain, no variation in surface composition results: Similar but translated images of initial surface: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Composition of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Grain ejection model:</a:t>
            </a:r>
          </a:p>
          <a:p>
            <a:pPr lvl="1"/>
            <a:r>
              <a:rPr lang="en-US" dirty="0" smtClean="0"/>
              <a:t>If BN grains protrude from a silica matrix to the point where a critically small support is obtained, they are detached and ejected from the </a:t>
            </a:r>
            <a:r>
              <a:rPr lang="en-US" dirty="0" smtClean="0"/>
              <a:t>material</a:t>
            </a:r>
            <a:endParaRPr lang="en-US" dirty="0" smtClean="0"/>
          </a:p>
          <a:p>
            <a:pPr lvl="1"/>
            <a:r>
              <a:rPr lang="en-US" dirty="0" smtClean="0"/>
              <a:t>This model can explain an increase in silica in material that has been eroded.</a:t>
            </a:r>
          </a:p>
          <a:p>
            <a:pPr lvl="1"/>
            <a:r>
              <a:rPr lang="en-US" dirty="0" smtClean="0"/>
              <a:t>Subject of future </a:t>
            </a:r>
            <a:r>
              <a:rPr lang="en-US" dirty="0" smtClean="0"/>
              <a:t>work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533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Shadowing introduces deviation from a simple law of mixtures </a:t>
            </a:r>
            <a:r>
              <a:rPr lang="en-US" dirty="0" err="1" smtClean="0"/>
              <a:t>wrt</a:t>
            </a:r>
            <a:r>
              <a:rPr lang="en-US" dirty="0" smtClean="0"/>
              <a:t>. </a:t>
            </a:r>
            <a:r>
              <a:rPr lang="en-US" dirty="0" smtClean="0"/>
              <a:t>erosion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Qualitative surface features reproduced for moderate, but not shallow ion incidence angles. Cliff and valley structure </a:t>
            </a:r>
            <a:r>
              <a:rPr lang="en-US" dirty="0" smtClean="0"/>
              <a:t>reproduced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Surface roughness reproduced for moderate ion incidence </a:t>
            </a:r>
            <a:r>
              <a:rPr lang="en-US" dirty="0" smtClean="0">
                <a:latin typeface="+mj-lt"/>
              </a:rPr>
              <a:t>angles: 8 </a:t>
            </a:r>
            <a:r>
              <a:rPr lang="en-US" dirty="0" smtClean="0">
                <a:latin typeface="+mj-lt"/>
                <a:cs typeface="Times New Roman"/>
              </a:rPr>
              <a:t>µm</a:t>
            </a:r>
            <a:r>
              <a:rPr lang="en-US" dirty="0" smtClean="0">
                <a:latin typeface="+mj-lt"/>
              </a:rPr>
              <a:t> simulated, 6±2.5 </a:t>
            </a:r>
            <a:r>
              <a:rPr lang="en-US" dirty="0" smtClean="0">
                <a:latin typeface="+mj-lt"/>
                <a:cs typeface="Times New Roman"/>
              </a:rPr>
              <a:t>µm </a:t>
            </a:r>
            <a:r>
              <a:rPr lang="en-US" dirty="0" smtClean="0">
                <a:latin typeface="+mj-lt"/>
                <a:cs typeface="Times New Roman"/>
              </a:rPr>
              <a:t>observed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Observed composition not reproduced in </a:t>
            </a:r>
            <a:r>
              <a:rPr lang="en-US" dirty="0" smtClean="0"/>
              <a:t>atomic sputtering model. Grain ejection model is presented as plausible mechanism for composition changes, to be investigated in future </a:t>
            </a:r>
            <a:r>
              <a:rPr lang="en-US" dirty="0" smtClean="0"/>
              <a:t>work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Hall effect thrusters (HETs) are attractive for spacecraft propulsion  and </a:t>
            </a:r>
            <a:r>
              <a:rPr lang="en-US" dirty="0" smtClean="0"/>
              <a:t>station-keeping</a:t>
            </a:r>
            <a:endParaRPr lang="en-US" dirty="0" smtClean="0"/>
          </a:p>
          <a:p>
            <a:r>
              <a:rPr lang="en-US" dirty="0" smtClean="0"/>
              <a:t>Operating life of HETs is limited by erosion of the discharge channel </a:t>
            </a:r>
            <a:r>
              <a:rPr lang="en-US" dirty="0" smtClean="0"/>
              <a:t>wall</a:t>
            </a:r>
            <a:endParaRPr lang="en-US" dirty="0" smtClean="0"/>
          </a:p>
          <a:p>
            <a:pPr lvl="1"/>
            <a:r>
              <a:rPr lang="en-US" dirty="0" smtClean="0"/>
              <a:t>Accelerated plasma erodes the channel wall where it impacts the </a:t>
            </a:r>
            <a:r>
              <a:rPr lang="en-US" dirty="0" smtClean="0"/>
              <a:t>surface</a:t>
            </a:r>
            <a:endParaRPr lang="en-US" dirty="0" smtClean="0"/>
          </a:p>
          <a:p>
            <a:pPr lvl="1"/>
            <a:r>
              <a:rPr lang="en-US" dirty="0" smtClean="0"/>
              <a:t>The discharge channel erodes, exposing magnetic </a:t>
            </a:r>
            <a:r>
              <a:rPr lang="en-US" dirty="0" smtClean="0"/>
              <a:t>circuit</a:t>
            </a:r>
            <a:endParaRPr lang="en-US" dirty="0" smtClean="0"/>
          </a:p>
          <a:p>
            <a:pPr lvl="1"/>
            <a:r>
              <a:rPr lang="en-US" dirty="0" smtClean="0"/>
              <a:t>Sputtering of magnetic circuit can lead to ferrous deposition, destroying electrical isolation and leading to unexpected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Cost of life tests is substantial</a:t>
            </a:r>
          </a:p>
          <a:p>
            <a:r>
              <a:rPr lang="en-US" dirty="0" smtClean="0"/>
              <a:t>Life models reduce risk of life tests</a:t>
            </a:r>
          </a:p>
          <a:p>
            <a:r>
              <a:rPr lang="en-US" dirty="0" smtClean="0"/>
              <a:t>Ability to predict life with conditions not addressed during life test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 descr="C:\Aaron's Stuff 2008\GeorgiaTech\Research\ErosionProject\ErosionWriting2013\JPP_Paper2013\FigureRecasting\Figure1\Figure1v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91200" y="4419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Diagram of HET channel wall erosion </a:t>
            </a:r>
            <a:r>
              <a:rPr lang="en-US" sz="1400" dirty="0" smtClean="0"/>
              <a:t>process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828800"/>
            <a:ext cx="1159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Ion Trajectories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Complex 3D surface structures develop in long-duration life testing of HETs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C:\Aaron's Stuff 2008\GeorgiaTech\Research\ErosionProject\ErosionWriting2013\JPP_Paper2013\FigureRecasting\Figure2\Figure2v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" y="272796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54680" y="2727960"/>
            <a:ext cx="2148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Left: BPT-4000 </a:t>
            </a:r>
            <a:r>
              <a:rPr lang="en-US" sz="1600" dirty="0" smtClean="0"/>
              <a:t>thruster, 10,400 hour life test, showing azimuthal saw-tooth erosion not captured in present </a:t>
            </a:r>
            <a:r>
              <a:rPr lang="en-US" sz="1600" dirty="0" smtClean="0"/>
              <a:t>modeling</a:t>
            </a:r>
          </a:p>
          <a:p>
            <a:endParaRPr lang="en-US" sz="1600" dirty="0" smtClean="0"/>
          </a:p>
          <a:p>
            <a:r>
              <a:rPr lang="en-US" sz="1600" dirty="0" smtClean="0"/>
              <a:t>Right: Eroded SPT-100 thruster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76072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 </a:t>
            </a:r>
            <a:r>
              <a:rPr lang="en-US" sz="1400" dirty="0" err="1" smtClean="0"/>
              <a:t>Grys</a:t>
            </a:r>
            <a:r>
              <a:rPr lang="en-US" sz="1400" dirty="0" smtClean="0"/>
              <a:t>. </a:t>
            </a:r>
            <a:r>
              <a:rPr lang="en-US" sz="1400" dirty="0" err="1" smtClean="0"/>
              <a:t>Mathers</a:t>
            </a:r>
            <a:r>
              <a:rPr lang="en-US" sz="1400" dirty="0" smtClean="0"/>
              <a:t>. </a:t>
            </a:r>
            <a:r>
              <a:rPr lang="en-US" sz="1400" dirty="0" err="1" smtClean="0"/>
              <a:t>Welander</a:t>
            </a:r>
            <a:r>
              <a:rPr lang="en-US" sz="1400" dirty="0" smtClean="0"/>
              <a:t>., “Demonstration of 10,400 Hours of Operation on a 4.5 kW Qualification Model Hall Thruster,” </a:t>
            </a:r>
            <a:r>
              <a:rPr lang="en-US" sz="1400" i="1" dirty="0" smtClean="0"/>
              <a:t>AIAA Joint Propulsion Conference</a:t>
            </a:r>
            <a:r>
              <a:rPr lang="en-US" sz="1400" dirty="0" smtClean="0"/>
              <a:t>, </a:t>
            </a:r>
            <a:r>
              <a:rPr lang="en-US" sz="1400" dirty="0" smtClean="0"/>
              <a:t>2010-6698</a:t>
            </a:r>
          </a:p>
          <a:p>
            <a:r>
              <a:rPr lang="en-US" sz="1400" dirty="0" smtClean="0"/>
              <a:t>M. </a:t>
            </a:r>
            <a:r>
              <a:rPr lang="en-US" sz="1400" dirty="0" err="1" smtClean="0"/>
              <a:t>Dudeck</a:t>
            </a:r>
            <a:r>
              <a:rPr lang="en-US" sz="1400" dirty="0" smtClean="0"/>
              <a:t>, F. </a:t>
            </a:r>
            <a:r>
              <a:rPr lang="en-US" sz="1400" dirty="0" err="1" smtClean="0"/>
              <a:t>Doviel</a:t>
            </a:r>
            <a:r>
              <a:rPr lang="en-US" sz="1400" dirty="0" smtClean="0"/>
              <a:t>, </a:t>
            </a:r>
            <a:r>
              <a:rPr lang="en-US" sz="1400" i="1" dirty="0" smtClean="0"/>
              <a:t>et. al</a:t>
            </a:r>
            <a:r>
              <a:rPr lang="en-US" sz="1400" dirty="0" smtClean="0"/>
              <a:t> “Plasma Propulsion for Geostationary Satellites and Interplanetary </a:t>
            </a:r>
            <a:r>
              <a:rPr lang="en-US" sz="1400" dirty="0" smtClean="0"/>
              <a:t>Spacecraft”. </a:t>
            </a:r>
            <a:r>
              <a:rPr lang="en-US" sz="1400" dirty="0" smtClean="0"/>
              <a:t>15th International </a:t>
            </a:r>
            <a:r>
              <a:rPr lang="en-US" sz="1400" dirty="0" smtClean="0"/>
              <a:t>Conference on Plasma Physics and Applications, </a:t>
            </a:r>
            <a:r>
              <a:rPr lang="en-US" sz="1400" dirty="0" smtClean="0"/>
              <a:t> 1–4 </a:t>
            </a:r>
            <a:r>
              <a:rPr lang="en-US" sz="1400" dirty="0" smtClean="0"/>
              <a:t>July 2010, Iasi, Romania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380" y="2635621"/>
            <a:ext cx="3596640" cy="30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Present erosion models model the material as a homogenous isotropic solid: No material driven process for formation of surface structure</a:t>
            </a:r>
          </a:p>
          <a:p>
            <a:r>
              <a:rPr lang="en-US" dirty="0" smtClean="0"/>
              <a:t>Sparse </a:t>
            </a:r>
            <a:r>
              <a:rPr lang="en-US" dirty="0" smtClean="0"/>
              <a:t>experimental sputtering yield data for energies less than ~200 eV: Hall thruster ions have energies in the range of 100-300 </a:t>
            </a:r>
            <a:r>
              <a:rPr lang="en-US" dirty="0" smtClean="0"/>
              <a:t>eV</a:t>
            </a:r>
            <a:endParaRPr lang="en-US" dirty="0" smtClean="0"/>
          </a:p>
          <a:p>
            <a:r>
              <a:rPr lang="en-US" dirty="0" smtClean="0"/>
              <a:t>Present erosion models use an axisymmetric plasma model, such as HPHall, and do not produce information about 3D erosion features, or the 3D nature of microscopic surface </a:t>
            </a:r>
            <a:r>
              <a:rPr lang="en-US" dirty="0" smtClean="0"/>
              <a:t>roughness</a:t>
            </a:r>
            <a:endParaRPr lang="en-US" dirty="0" smtClean="0"/>
          </a:p>
          <a:p>
            <a:r>
              <a:rPr lang="en-US" dirty="0" smtClean="0"/>
              <a:t>In order to model the interaction of sputtering with the material microstructure, a 3D model of sputtering of a heterogeneous material is </a:t>
            </a:r>
            <a:r>
              <a:rPr lang="en-US" dirty="0" smtClean="0"/>
              <a:t>produced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1" y="0"/>
            <a:ext cx="5742709" cy="739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Heterogeneous Model: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286000"/>
          </a:xfrm>
        </p:spPr>
        <p:txBody>
          <a:bodyPr/>
          <a:lstStyle/>
          <a:p>
            <a:r>
              <a:rPr lang="en-US" sz="2600" dirty="0" smtClean="0"/>
              <a:t>To model the interaction of sputtering with the material microstructure, a 3D model of sputtering of a heterogeneous material is </a:t>
            </a:r>
            <a:r>
              <a:rPr lang="en-US" sz="2600" dirty="0" smtClean="0"/>
              <a:t>produced</a:t>
            </a:r>
            <a:endParaRPr lang="en-US" sz="2600" dirty="0" smtClean="0"/>
          </a:p>
          <a:p>
            <a:endParaRPr lang="en-US" sz="2600" dirty="0"/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29000"/>
            <a:ext cx="495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5800" y="5867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Ray-tracing approach to heterogeneous atomic sputtering </a:t>
            </a:r>
            <a:r>
              <a:rPr lang="en-US" dirty="0" smtClean="0"/>
              <a:t>model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Empirical Background for Model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AFRL/UM </a:t>
            </a:r>
            <a:r>
              <a:rPr lang="en-US" dirty="0" smtClean="0"/>
              <a:t>P5 Channel Wall</a:t>
            </a:r>
          </a:p>
          <a:p>
            <a:pPr lvl="1"/>
            <a:r>
              <a:rPr lang="en-US" dirty="0" smtClean="0"/>
              <a:t>Material</a:t>
            </a:r>
            <a:r>
              <a:rPr lang="en-US" dirty="0" smtClean="0"/>
              <a:t>: M26 BN-SiO</a:t>
            </a:r>
            <a:r>
              <a:rPr lang="en-US" baseline="-25000" dirty="0" smtClean="0"/>
              <a:t>2</a:t>
            </a:r>
            <a:r>
              <a:rPr lang="en-US" dirty="0" smtClean="0"/>
              <a:t> composite (60% BN/40% SiO</a:t>
            </a:r>
            <a:r>
              <a:rPr lang="en-US" baseline="-25000" dirty="0" smtClean="0"/>
              <a:t>2</a:t>
            </a:r>
            <a:r>
              <a:rPr lang="en-US" dirty="0" smtClean="0"/>
              <a:t> by </a:t>
            </a:r>
            <a:r>
              <a:rPr lang="en-US" dirty="0" smtClean="0"/>
              <a:t>mass)</a:t>
            </a:r>
          </a:p>
          <a:p>
            <a:pPr lvl="1"/>
            <a:r>
              <a:rPr lang="en-US" dirty="0" smtClean="0"/>
              <a:t>Most HETs use M26, machinability</a:t>
            </a:r>
            <a:endParaRPr lang="en-US" baseline="-25000" dirty="0" smtClean="0"/>
          </a:p>
          <a:p>
            <a:pPr lvl="1"/>
            <a:r>
              <a:rPr lang="en-US" dirty="0" smtClean="0"/>
              <a:t>SEM Imaging (surface and cross section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XPS Imaging (surface composition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LEXT Profilometry (surface.</a:t>
            </a:r>
          </a:p>
          <a:p>
            <a:r>
              <a:rPr lang="en-US" dirty="0" smtClean="0"/>
              <a:t>Regions of Interest:</a:t>
            </a:r>
          </a:p>
          <a:p>
            <a:pPr lvl="1"/>
            <a:r>
              <a:rPr lang="en-US" dirty="0" smtClean="0"/>
              <a:t>Non </a:t>
            </a:r>
            <a:r>
              <a:rPr lang="en-US" dirty="0" smtClean="0"/>
              <a:t>Eroded</a:t>
            </a:r>
            <a:endParaRPr lang="en-US" dirty="0" smtClean="0"/>
          </a:p>
          <a:p>
            <a:pPr lvl="1"/>
            <a:r>
              <a:rPr lang="en-US" dirty="0" smtClean="0"/>
              <a:t>Lightly </a:t>
            </a:r>
            <a:r>
              <a:rPr lang="en-US" dirty="0" smtClean="0"/>
              <a:t>Eroded</a:t>
            </a:r>
            <a:endParaRPr lang="en-US" dirty="0" smtClean="0"/>
          </a:p>
          <a:p>
            <a:pPr lvl="1"/>
            <a:r>
              <a:rPr lang="en-US" dirty="0" smtClean="0"/>
              <a:t>Highly Eroded (beyond acceleration zone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Picture 3" descr="C:\Aaron's Stuff 2008\GeorgiaTech\Research\ErosionProject\ErosionWriting2013\JPP_Paper2013\FigureRecasting\Figure1\Figure1v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62600" y="35052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Diagram of HET channel wall erosion </a:t>
            </a:r>
            <a:r>
              <a:rPr lang="en-US" sz="1200" dirty="0" smtClean="0"/>
              <a:t>process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5867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SEM cross sectional image of M26 BN-SiO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</a:t>
            </a:r>
            <a:r>
              <a:rPr lang="en-US" sz="1200" dirty="0" smtClean="0"/>
              <a:t>microstructure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143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Ion Trajectories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Aaron's Stuff 2008\GeorgiaTech\Research\ErosionProject\ErosionWriting2013\JPP_Paper2013\FigureRecasting\Figure3\Fig3v5p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2160" y="3810000"/>
            <a:ext cx="2735373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3D Heterogeneous Model: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72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2d surface mesh is propagated into 3d model </a:t>
            </a:r>
            <a:r>
              <a:rPr lang="en-US" sz="2500" dirty="0" smtClean="0"/>
              <a:t>domain</a:t>
            </a:r>
            <a:endParaRPr lang="en-US" sz="2500" dirty="0" smtClean="0"/>
          </a:p>
          <a:p>
            <a:r>
              <a:rPr lang="en-US" sz="2500" dirty="0" smtClean="0"/>
              <a:t>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order plasma model and single ion beams are used to model plasma </a:t>
            </a:r>
            <a:r>
              <a:rPr lang="en-US" sz="2500" dirty="0" smtClean="0"/>
              <a:t>conditions</a:t>
            </a:r>
          </a:p>
          <a:p>
            <a:pPr lvl="1"/>
            <a:r>
              <a:rPr lang="en-US" sz="2100" dirty="0" smtClean="0"/>
              <a:t>Plasma model: displaced Gaussian velocity distribution fit to Ion Energy Distribution data</a:t>
            </a:r>
            <a:endParaRPr lang="en-US" sz="2100" dirty="0" smtClean="0"/>
          </a:p>
          <a:p>
            <a:r>
              <a:rPr lang="en-US" sz="2500" dirty="0" smtClean="0"/>
              <a:t>Ray-tracing is used to calculate shadowing of material from each ion </a:t>
            </a:r>
            <a:r>
              <a:rPr lang="en-US" sz="2500" dirty="0" smtClean="0"/>
              <a:t>beam</a:t>
            </a:r>
            <a:endParaRPr lang="en-US" sz="2500" dirty="0" smtClean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27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57800" y="5943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Erosion model flowchart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3D Heterogeneous Model: Component Models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BN and HBC phases were modeled with curve fits from Yalin </a:t>
            </a:r>
            <a:r>
              <a:rPr lang="en-US" sz="2000" i="1" dirty="0" smtClean="0"/>
              <a:t>et. </a:t>
            </a:r>
            <a:r>
              <a:rPr lang="en-US" sz="2000" i="1" dirty="0" err="1" smtClean="0"/>
              <a:t>al’s</a:t>
            </a:r>
            <a:r>
              <a:rPr lang="en-US" sz="2000" dirty="0" smtClean="0"/>
              <a:t> QCM sputtering yield experiments on HBC and </a:t>
            </a:r>
            <a:r>
              <a:rPr lang="en-US" sz="2000" dirty="0" smtClean="0"/>
              <a:t>quartz</a:t>
            </a:r>
            <a:endParaRPr lang="en-US" sz="2000" dirty="0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76600"/>
            <a:ext cx="2971800" cy="294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6396335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Yalin, A. P., Rubin, B., </a:t>
            </a:r>
            <a:r>
              <a:rPr lang="en-US" sz="1200" dirty="0" err="1" smtClean="0"/>
              <a:t>Domingue</a:t>
            </a:r>
            <a:r>
              <a:rPr lang="en-US" sz="1200" dirty="0" smtClean="0"/>
              <a:t>, S. R., </a:t>
            </a:r>
            <a:r>
              <a:rPr lang="en-US" sz="1200" dirty="0" err="1" smtClean="0"/>
              <a:t>Glueckert</a:t>
            </a:r>
            <a:r>
              <a:rPr lang="en-US" sz="1200" dirty="0" smtClean="0"/>
              <a:t>, Z., and Williams, J. D., "Differential Sputter Yields of Boron Nitride, Quartz, and </a:t>
            </a:r>
            <a:r>
              <a:rPr lang="en-US" sz="1200" dirty="0" err="1" smtClean="0"/>
              <a:t>Kapton</a:t>
            </a:r>
            <a:r>
              <a:rPr lang="en-US" sz="1200" dirty="0" smtClean="0"/>
              <a:t> Due to Low Energy </a:t>
            </a:r>
            <a:r>
              <a:rPr lang="en-US" sz="1200" dirty="0" err="1" smtClean="0"/>
              <a:t>Xe</a:t>
            </a:r>
            <a:r>
              <a:rPr lang="en-US" sz="1200" dirty="0" smtClean="0"/>
              <a:t>+ Bombardment," AIAA Paper 2007-5314, July </a:t>
            </a:r>
            <a:r>
              <a:rPr lang="en-US" sz="1200" dirty="0" smtClean="0"/>
              <a:t>2007</a:t>
            </a:r>
            <a:endParaRPr lang="en-US" sz="1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" y="3200400"/>
          <a:ext cx="5257801" cy="2520322"/>
        </p:xfrm>
        <a:graphic>
          <a:graphicData uri="http://schemas.openxmlformats.org/drawingml/2006/table">
            <a:tbl>
              <a:tblPr/>
              <a:tblGrid>
                <a:gridCol w="833221"/>
                <a:gridCol w="2060577"/>
                <a:gridCol w="1226552"/>
                <a:gridCol w="1137451"/>
              </a:tblGrid>
              <a:tr h="2544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Gamero-Castano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Yalin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Yalin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216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Material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M26 </a:t>
                      </a:r>
                      <a:b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(60% BN, 40% SiO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HBC</a:t>
                      </a:r>
                      <a:b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(99% BN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Quartz (Silica)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(eV)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58.6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18.3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18.3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9.90E-03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1.18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9.14E-01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1.94E-02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5.34E-02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6.04E-06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1.22E-04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-6.98E-04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-4.75E-08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-2.22E-06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3.33E-06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1.00E+00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2.28E-03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3.50E-03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86400" y="2971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Component model curve fits and data, 45</a:t>
            </a:r>
            <a:r>
              <a:rPr lang="en-US" sz="1400" dirty="0" smtClean="0"/>
              <a:t>°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28956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Component model curve-fitting </a:t>
            </a:r>
            <a:r>
              <a:rPr lang="en-US" sz="1400" dirty="0" smtClean="0"/>
              <a:t>coefficients</a:t>
            </a:r>
            <a:endParaRPr lang="en-US" sz="1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5143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3D Heterogeneous Model: Material Domain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066800"/>
          </a:xfrm>
        </p:spPr>
        <p:txBody>
          <a:bodyPr/>
          <a:lstStyle/>
          <a:p>
            <a:r>
              <a:rPr lang="en-US" sz="2400" dirty="0" smtClean="0"/>
              <a:t>Large and small scale domain models focus on different features of material </a:t>
            </a:r>
            <a:r>
              <a:rPr lang="en-US" sz="2400" dirty="0" smtClean="0"/>
              <a:t>domain</a:t>
            </a:r>
            <a:endParaRPr lang="en-US" sz="2400" dirty="0"/>
          </a:p>
        </p:txBody>
      </p:sp>
      <p:pic>
        <p:nvPicPr>
          <p:cNvPr id="4" name="Picture 3" descr="C:\Aaron's Stuff 2008\GeorgiaTech\Research\ErosionProject\ErosionWriting2013\JPP_Paper2013\FigureRecasting\Figure7\figure7v3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2971800" cy="28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Aaron's Stuff 2008\GeorgiaTech\Research\ErosionProject\ErosionWriting2013\JPP_Paper2013\FigureRecasting\Figure7\figure7v3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0"/>
            <a:ext cx="2987040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5257800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scale domain model</a:t>
            </a:r>
          </a:p>
          <a:p>
            <a:r>
              <a:rPr lang="en-US" dirty="0" smtClean="0"/>
              <a:t>Focus: Individual BN </a:t>
            </a:r>
            <a:r>
              <a:rPr lang="en-US" dirty="0" smtClean="0"/>
              <a:t>flakes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1" y="5257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scale domain model</a:t>
            </a:r>
          </a:p>
          <a:p>
            <a:r>
              <a:rPr lang="en-US" dirty="0" smtClean="0"/>
              <a:t>Focus: Silica voids and BN rich regions</a:t>
            </a:r>
          </a:p>
          <a:p>
            <a:r>
              <a:rPr lang="en-US" dirty="0" smtClean="0"/>
              <a:t>Large scale structure, </a:t>
            </a:r>
            <a:r>
              <a:rPr lang="en-US" dirty="0" smtClean="0"/>
              <a:t>roughness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525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cross sectional image of M26 BN-SiO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microstructure</a:t>
            </a:r>
            <a:endParaRPr lang="en-US" dirty="0"/>
          </a:p>
        </p:txBody>
      </p:sp>
      <p:pic>
        <p:nvPicPr>
          <p:cNvPr id="2050" name="Picture 2" descr="C:\Aaron's Stuff 2008\GeorgiaTech\Research\ErosionProject\ErosionWriting2013\JPP_Paper2013\FigureRecasting\Figure3\Fig3v5p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740" y="2331720"/>
            <a:ext cx="2735373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1232</Words>
  <Application>Microsoft Office PowerPoint</Application>
  <PresentationFormat>On-screen Show (4:3)</PresentationFormat>
  <Paragraphs>149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3D Model for Atomic Sputtering of Heterogeneous Ceramic Compounds</vt:lpstr>
      <vt:lpstr>Motivation</vt:lpstr>
      <vt:lpstr>Motivation</vt:lpstr>
      <vt:lpstr>Motivation</vt:lpstr>
      <vt:lpstr>3D Heterogeneous Model: Introduction</vt:lpstr>
      <vt:lpstr>Empirical Background for Model</vt:lpstr>
      <vt:lpstr>3D Heterogeneous Model: Overview</vt:lpstr>
      <vt:lpstr>3D Heterogeneous Model: Component Models</vt:lpstr>
      <vt:lpstr>3D Heterogeneous Model: Material Domain Models</vt:lpstr>
      <vt:lpstr>Results: Deviation from Law of Mixtures</vt:lpstr>
      <vt:lpstr>Results: Qualitative Surface Features</vt:lpstr>
      <vt:lpstr>Results: Quantitative Roughness for Moderate Incidence Angles</vt:lpstr>
      <vt:lpstr>Results: Composition of Surface</vt:lpstr>
      <vt:lpstr>Results: Composition of Surface</vt:lpstr>
      <vt:lpstr>Results: Composition of Surface</vt:lpstr>
      <vt:lpstr>Conclusions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</dc:creator>
  <cp:lastModifiedBy>Aaron</cp:lastModifiedBy>
  <cp:revision>105</cp:revision>
  <dcterms:created xsi:type="dcterms:W3CDTF">2006-08-16T00:00:00Z</dcterms:created>
  <dcterms:modified xsi:type="dcterms:W3CDTF">2013-07-10T18:58:35Z</dcterms:modified>
</cp:coreProperties>
</file>